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74" r:id="rId2"/>
    <p:sldId id="267" r:id="rId3"/>
    <p:sldId id="269" r:id="rId4"/>
    <p:sldId id="268" r:id="rId5"/>
    <p:sldId id="271" r:id="rId6"/>
    <p:sldId id="270" r:id="rId7"/>
    <p:sldId id="273" r:id="rId8"/>
    <p:sldId id="272" r:id="rId9"/>
    <p:sldId id="275" r:id="rId10"/>
    <p:sldId id="266" r:id="rId11"/>
    <p:sldId id="277" r:id="rId12"/>
    <p:sldId id="276" r:id="rId13"/>
  </p:sldIdLst>
  <p:sldSz cx="7556500" cy="10693400"/>
  <p:notesSz cx="7556500" cy="10693400"/>
  <p:defaultText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3C3B"/>
    <a:srgbClr val="76594E"/>
    <a:srgbClr val="948A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13"/>
    <p:restoredTop sz="94654"/>
  </p:normalViewPr>
  <p:slideViewPr>
    <p:cSldViewPr>
      <p:cViewPr>
        <p:scale>
          <a:sx n="89" d="100"/>
          <a:sy n="89" d="100"/>
        </p:scale>
        <p:origin x="3192" y="-10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en-AR"/>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5496B8BA-62A9-EF4E-99C9-29F341030903}" type="datetimeFigureOut">
              <a:rPr lang="en-AR" smtClean="0"/>
              <a:t>10/01/2024</a:t>
            </a:fld>
            <a:endParaRPr lang="en-AR"/>
          </a:p>
        </p:txBody>
      </p:sp>
      <p:sp>
        <p:nvSpPr>
          <p:cNvPr id="4" name="Slide Image Placeholder 3"/>
          <p:cNvSpPr>
            <a:spLocks noGrp="1" noRot="1" noChangeAspect="1"/>
          </p:cNvSpPr>
          <p:nvPr>
            <p:ph type="sldImg" idx="2"/>
          </p:nvPr>
        </p:nvSpPr>
        <p:spPr>
          <a:xfrm>
            <a:off x="2503488" y="1336675"/>
            <a:ext cx="2549525" cy="3608388"/>
          </a:xfrm>
          <a:prstGeom prst="rect">
            <a:avLst/>
          </a:prstGeom>
          <a:noFill/>
          <a:ln w="12700">
            <a:solidFill>
              <a:prstClr val="black"/>
            </a:solidFill>
          </a:ln>
        </p:spPr>
        <p:txBody>
          <a:bodyPr vert="horz" lIns="91440" tIns="45720" rIns="91440" bIns="45720" rtlCol="0" anchor="ctr"/>
          <a:lstStyle/>
          <a:p>
            <a:endParaRPr lang="en-AR"/>
          </a:p>
        </p:txBody>
      </p:sp>
      <p:sp>
        <p:nvSpPr>
          <p:cNvPr id="5" name="Notes Placeholder 4"/>
          <p:cNvSpPr>
            <a:spLocks noGrp="1"/>
          </p:cNvSpPr>
          <p:nvPr>
            <p:ph type="body" sz="quarter" idx="3"/>
          </p:nvPr>
        </p:nvSpPr>
        <p:spPr>
          <a:xfrm>
            <a:off x="755650" y="5146675"/>
            <a:ext cx="6045200"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R"/>
          </a:p>
        </p:txBody>
      </p:sp>
      <p:sp>
        <p:nvSpPr>
          <p:cNvPr id="6" name="Footer Placeholder 5"/>
          <p:cNvSpPr>
            <a:spLocks noGrp="1"/>
          </p:cNvSpPr>
          <p:nvPr>
            <p:ph type="ftr" sz="quarter" idx="4"/>
          </p:nvPr>
        </p:nvSpPr>
        <p:spPr>
          <a:xfrm>
            <a:off x="0" y="10156825"/>
            <a:ext cx="3275013" cy="536575"/>
          </a:xfrm>
          <a:prstGeom prst="rect">
            <a:avLst/>
          </a:prstGeom>
        </p:spPr>
        <p:txBody>
          <a:bodyPr vert="horz" lIns="91440" tIns="45720" rIns="91440" bIns="45720" rtlCol="0" anchor="b"/>
          <a:lstStyle>
            <a:lvl1pPr algn="l">
              <a:defRPr sz="1200"/>
            </a:lvl1pPr>
          </a:lstStyle>
          <a:p>
            <a:endParaRPr lang="en-AR"/>
          </a:p>
        </p:txBody>
      </p:sp>
      <p:sp>
        <p:nvSpPr>
          <p:cNvPr id="7" name="Slide Number Placeholder 6"/>
          <p:cNvSpPr>
            <a:spLocks noGrp="1"/>
          </p:cNvSpPr>
          <p:nvPr>
            <p:ph type="sldNum" sz="quarter" idx="5"/>
          </p:nvPr>
        </p:nvSpPr>
        <p:spPr>
          <a:xfrm>
            <a:off x="4279900" y="10156825"/>
            <a:ext cx="3275013" cy="536575"/>
          </a:xfrm>
          <a:prstGeom prst="rect">
            <a:avLst/>
          </a:prstGeom>
        </p:spPr>
        <p:txBody>
          <a:bodyPr vert="horz" lIns="91440" tIns="45720" rIns="91440" bIns="45720" rtlCol="0" anchor="b"/>
          <a:lstStyle>
            <a:lvl1pPr algn="r">
              <a:defRPr sz="1200"/>
            </a:lvl1pPr>
          </a:lstStyle>
          <a:p>
            <a:fld id="{2ECA75DE-E960-F84B-8E53-DCE358A65BC4}" type="slidenum">
              <a:rPr lang="en-AR" smtClean="0"/>
              <a:t>‹#›</a:t>
            </a:fld>
            <a:endParaRPr lang="en-AR"/>
          </a:p>
        </p:txBody>
      </p:sp>
    </p:spTree>
    <p:extLst>
      <p:ext uri="{BB962C8B-B14F-4D97-AF65-F5344CB8AC3E}">
        <p14:creationId xmlns:p14="http://schemas.microsoft.com/office/powerpoint/2010/main" val="2593268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1</a:t>
            </a:fld>
            <a:endParaRPr lang="en-AR"/>
          </a:p>
        </p:txBody>
      </p:sp>
    </p:spTree>
    <p:extLst>
      <p:ext uri="{BB962C8B-B14F-4D97-AF65-F5344CB8AC3E}">
        <p14:creationId xmlns:p14="http://schemas.microsoft.com/office/powerpoint/2010/main" val="1353072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2</a:t>
            </a:fld>
            <a:endParaRPr lang="en-AR"/>
          </a:p>
        </p:txBody>
      </p:sp>
    </p:spTree>
    <p:extLst>
      <p:ext uri="{BB962C8B-B14F-4D97-AF65-F5344CB8AC3E}">
        <p14:creationId xmlns:p14="http://schemas.microsoft.com/office/powerpoint/2010/main" val="2896397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3</a:t>
            </a:fld>
            <a:endParaRPr lang="en-AR"/>
          </a:p>
        </p:txBody>
      </p:sp>
    </p:spTree>
    <p:extLst>
      <p:ext uri="{BB962C8B-B14F-4D97-AF65-F5344CB8AC3E}">
        <p14:creationId xmlns:p14="http://schemas.microsoft.com/office/powerpoint/2010/main" val="384189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4</a:t>
            </a:fld>
            <a:endParaRPr lang="en-AR"/>
          </a:p>
        </p:txBody>
      </p:sp>
    </p:spTree>
    <p:extLst>
      <p:ext uri="{BB962C8B-B14F-4D97-AF65-F5344CB8AC3E}">
        <p14:creationId xmlns:p14="http://schemas.microsoft.com/office/powerpoint/2010/main" val="1213269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5</a:t>
            </a:fld>
            <a:endParaRPr lang="en-AR"/>
          </a:p>
        </p:txBody>
      </p:sp>
    </p:spTree>
    <p:extLst>
      <p:ext uri="{BB962C8B-B14F-4D97-AF65-F5344CB8AC3E}">
        <p14:creationId xmlns:p14="http://schemas.microsoft.com/office/powerpoint/2010/main" val="1632738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6</a:t>
            </a:fld>
            <a:endParaRPr lang="en-AR"/>
          </a:p>
        </p:txBody>
      </p:sp>
    </p:spTree>
    <p:extLst>
      <p:ext uri="{BB962C8B-B14F-4D97-AF65-F5344CB8AC3E}">
        <p14:creationId xmlns:p14="http://schemas.microsoft.com/office/powerpoint/2010/main" val="923098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7</a:t>
            </a:fld>
            <a:endParaRPr lang="en-AR"/>
          </a:p>
        </p:txBody>
      </p:sp>
    </p:spTree>
    <p:extLst>
      <p:ext uri="{BB962C8B-B14F-4D97-AF65-F5344CB8AC3E}">
        <p14:creationId xmlns:p14="http://schemas.microsoft.com/office/powerpoint/2010/main" val="2145339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8</a:t>
            </a:fld>
            <a:endParaRPr lang="en-AR"/>
          </a:p>
        </p:txBody>
      </p:sp>
    </p:spTree>
    <p:extLst>
      <p:ext uri="{BB962C8B-B14F-4D97-AF65-F5344CB8AC3E}">
        <p14:creationId xmlns:p14="http://schemas.microsoft.com/office/powerpoint/2010/main" val="2753523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9</a:t>
            </a:fld>
            <a:endParaRPr lang="en-AR"/>
          </a:p>
        </p:txBody>
      </p:sp>
    </p:spTree>
    <p:extLst>
      <p:ext uri="{BB962C8B-B14F-4D97-AF65-F5344CB8AC3E}">
        <p14:creationId xmlns:p14="http://schemas.microsoft.com/office/powerpoint/2010/main" val="1510771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10</a:t>
            </a:fld>
            <a:endParaRPr lang="en-AR"/>
          </a:p>
        </p:txBody>
      </p:sp>
    </p:spTree>
    <p:extLst>
      <p:ext uri="{BB962C8B-B14F-4D97-AF65-F5344CB8AC3E}">
        <p14:creationId xmlns:p14="http://schemas.microsoft.com/office/powerpoint/2010/main" val="2713314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11</a:t>
            </a:fld>
            <a:endParaRPr lang="en-AR"/>
          </a:p>
        </p:txBody>
      </p:sp>
    </p:spTree>
    <p:extLst>
      <p:ext uri="{BB962C8B-B14F-4D97-AF65-F5344CB8AC3E}">
        <p14:creationId xmlns:p14="http://schemas.microsoft.com/office/powerpoint/2010/main" val="3062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R" dirty="0"/>
          </a:p>
        </p:txBody>
      </p:sp>
      <p:sp>
        <p:nvSpPr>
          <p:cNvPr id="4" name="Slide Number Placeholder 3"/>
          <p:cNvSpPr>
            <a:spLocks noGrp="1"/>
          </p:cNvSpPr>
          <p:nvPr>
            <p:ph type="sldNum" sz="quarter" idx="5"/>
          </p:nvPr>
        </p:nvSpPr>
        <p:spPr/>
        <p:txBody>
          <a:bodyPr/>
          <a:lstStyle/>
          <a:p>
            <a:fld id="{2ECA75DE-E960-F84B-8E53-DCE358A65BC4}" type="slidenum">
              <a:rPr lang="en-AR" smtClean="0"/>
              <a:t>12</a:t>
            </a:fld>
            <a:endParaRPr lang="en-AR"/>
          </a:p>
        </p:txBody>
      </p:sp>
    </p:spTree>
    <p:extLst>
      <p:ext uri="{BB962C8B-B14F-4D97-AF65-F5344CB8AC3E}">
        <p14:creationId xmlns:p14="http://schemas.microsoft.com/office/powerpoint/2010/main" val="1259336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650" b="1" i="0">
                <a:solidFill>
                  <a:srgbClr val="3B3B3A"/>
                </a:solidFill>
                <a:latin typeface="Tahoma"/>
                <a:cs typeface="Tahoma"/>
              </a:defRPr>
            </a:lvl1pPr>
          </a:lstStyle>
          <a:p>
            <a:pPr marL="12700">
              <a:lnSpc>
                <a:spcPct val="100000"/>
              </a:lnSpc>
              <a:spcBef>
                <a:spcPts val="165"/>
              </a:spcBef>
            </a:pPr>
            <a:r>
              <a:rPr spc="50" dirty="0"/>
              <a:t>/domainebousquet</a:t>
            </a:r>
          </a:p>
        </p:txBody>
      </p:sp>
      <p:sp>
        <p:nvSpPr>
          <p:cNvPr id="5" name="Holder 5"/>
          <p:cNvSpPr>
            <a:spLocks noGrp="1"/>
          </p:cNvSpPr>
          <p:nvPr>
            <p:ph type="dt" sz="half" idx="6"/>
          </p:nvPr>
        </p:nvSpPr>
        <p:spPr/>
        <p:txBody>
          <a:bodyPr lIns="0" tIns="0" rIns="0" bIns="0"/>
          <a:lstStyle>
            <a:lvl1pPr>
              <a:defRPr sz="650" b="1" i="0">
                <a:solidFill>
                  <a:srgbClr val="3B3B3A"/>
                </a:solidFill>
                <a:latin typeface="Tahoma"/>
                <a:cs typeface="Tahoma"/>
              </a:defRPr>
            </a:lvl1pPr>
          </a:lstStyle>
          <a:p>
            <a:pPr marL="12700">
              <a:lnSpc>
                <a:spcPct val="100000"/>
              </a:lnSpc>
              <a:spcBef>
                <a:spcPts val="165"/>
              </a:spcBef>
            </a:pPr>
            <a:r>
              <a:rPr spc="55" dirty="0"/>
              <a:t>/domainebousquetwines</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650" b="1" i="0">
                <a:solidFill>
                  <a:srgbClr val="3B3B3A"/>
                </a:solidFill>
                <a:latin typeface="Tahoma"/>
                <a:cs typeface="Tahoma"/>
              </a:defRPr>
            </a:lvl1pPr>
          </a:lstStyle>
          <a:p>
            <a:pPr marL="12700">
              <a:lnSpc>
                <a:spcPct val="100000"/>
              </a:lnSpc>
              <a:spcBef>
                <a:spcPts val="165"/>
              </a:spcBef>
            </a:pPr>
            <a:r>
              <a:rPr spc="50" dirty="0"/>
              <a:t>/domainebousquet</a:t>
            </a:r>
          </a:p>
        </p:txBody>
      </p:sp>
      <p:sp>
        <p:nvSpPr>
          <p:cNvPr id="5" name="Holder 5"/>
          <p:cNvSpPr>
            <a:spLocks noGrp="1"/>
          </p:cNvSpPr>
          <p:nvPr>
            <p:ph type="dt" sz="half" idx="6"/>
          </p:nvPr>
        </p:nvSpPr>
        <p:spPr/>
        <p:txBody>
          <a:bodyPr lIns="0" tIns="0" rIns="0" bIns="0"/>
          <a:lstStyle>
            <a:lvl1pPr>
              <a:defRPr sz="650" b="1" i="0">
                <a:solidFill>
                  <a:srgbClr val="3B3B3A"/>
                </a:solidFill>
                <a:latin typeface="Tahoma"/>
                <a:cs typeface="Tahoma"/>
              </a:defRPr>
            </a:lvl1pPr>
          </a:lstStyle>
          <a:p>
            <a:pPr marL="12700">
              <a:lnSpc>
                <a:spcPct val="100000"/>
              </a:lnSpc>
              <a:spcBef>
                <a:spcPts val="165"/>
              </a:spcBef>
            </a:pPr>
            <a:r>
              <a:rPr spc="55" dirty="0"/>
              <a:t>/domainebousquetwines</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650" b="1" i="0">
                <a:solidFill>
                  <a:srgbClr val="3B3B3A"/>
                </a:solidFill>
                <a:latin typeface="Tahoma"/>
                <a:cs typeface="Tahoma"/>
              </a:defRPr>
            </a:lvl1pPr>
          </a:lstStyle>
          <a:p>
            <a:pPr marL="12700">
              <a:lnSpc>
                <a:spcPct val="100000"/>
              </a:lnSpc>
              <a:spcBef>
                <a:spcPts val="165"/>
              </a:spcBef>
            </a:pPr>
            <a:r>
              <a:rPr spc="50" dirty="0"/>
              <a:t>/domainebousquet</a:t>
            </a:r>
          </a:p>
        </p:txBody>
      </p:sp>
      <p:sp>
        <p:nvSpPr>
          <p:cNvPr id="6" name="Holder 6"/>
          <p:cNvSpPr>
            <a:spLocks noGrp="1"/>
          </p:cNvSpPr>
          <p:nvPr>
            <p:ph type="dt" sz="half" idx="6"/>
          </p:nvPr>
        </p:nvSpPr>
        <p:spPr/>
        <p:txBody>
          <a:bodyPr lIns="0" tIns="0" rIns="0" bIns="0"/>
          <a:lstStyle>
            <a:lvl1pPr>
              <a:defRPr sz="650" b="1" i="0">
                <a:solidFill>
                  <a:srgbClr val="3B3B3A"/>
                </a:solidFill>
                <a:latin typeface="Tahoma"/>
                <a:cs typeface="Tahoma"/>
              </a:defRPr>
            </a:lvl1pPr>
          </a:lstStyle>
          <a:p>
            <a:pPr marL="12700">
              <a:lnSpc>
                <a:spcPct val="100000"/>
              </a:lnSpc>
              <a:spcBef>
                <a:spcPts val="165"/>
              </a:spcBef>
            </a:pPr>
            <a:r>
              <a:rPr spc="55" dirty="0"/>
              <a:t>/domainebousquetwines</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650" b="1" i="0">
                <a:solidFill>
                  <a:srgbClr val="3B3B3A"/>
                </a:solidFill>
                <a:latin typeface="Tahoma"/>
                <a:cs typeface="Tahoma"/>
              </a:defRPr>
            </a:lvl1pPr>
          </a:lstStyle>
          <a:p>
            <a:pPr marL="12700">
              <a:lnSpc>
                <a:spcPct val="100000"/>
              </a:lnSpc>
              <a:spcBef>
                <a:spcPts val="165"/>
              </a:spcBef>
            </a:pPr>
            <a:r>
              <a:rPr spc="50" dirty="0"/>
              <a:t>/domainebousquet</a:t>
            </a:r>
          </a:p>
        </p:txBody>
      </p:sp>
      <p:sp>
        <p:nvSpPr>
          <p:cNvPr id="4" name="Holder 4"/>
          <p:cNvSpPr>
            <a:spLocks noGrp="1"/>
          </p:cNvSpPr>
          <p:nvPr>
            <p:ph type="dt" sz="half" idx="6"/>
          </p:nvPr>
        </p:nvSpPr>
        <p:spPr/>
        <p:txBody>
          <a:bodyPr lIns="0" tIns="0" rIns="0" bIns="0"/>
          <a:lstStyle>
            <a:lvl1pPr>
              <a:defRPr sz="650" b="1" i="0">
                <a:solidFill>
                  <a:srgbClr val="3B3B3A"/>
                </a:solidFill>
                <a:latin typeface="Tahoma"/>
                <a:cs typeface="Tahoma"/>
              </a:defRPr>
            </a:lvl1pPr>
          </a:lstStyle>
          <a:p>
            <a:pPr marL="12700">
              <a:lnSpc>
                <a:spcPct val="100000"/>
              </a:lnSpc>
              <a:spcBef>
                <a:spcPts val="165"/>
              </a:spcBef>
            </a:pPr>
            <a:r>
              <a:rPr spc="55" dirty="0"/>
              <a:t>/domainebousquetwines</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650" b="1" i="0">
                <a:solidFill>
                  <a:srgbClr val="3B3B3A"/>
                </a:solidFill>
                <a:latin typeface="Tahoma"/>
                <a:cs typeface="Tahoma"/>
              </a:defRPr>
            </a:lvl1pPr>
          </a:lstStyle>
          <a:p>
            <a:pPr marL="12700">
              <a:lnSpc>
                <a:spcPct val="100000"/>
              </a:lnSpc>
              <a:spcBef>
                <a:spcPts val="165"/>
              </a:spcBef>
            </a:pPr>
            <a:r>
              <a:rPr spc="50" dirty="0"/>
              <a:t>/domainebousquet</a:t>
            </a:r>
          </a:p>
        </p:txBody>
      </p:sp>
      <p:sp>
        <p:nvSpPr>
          <p:cNvPr id="3" name="Holder 3"/>
          <p:cNvSpPr>
            <a:spLocks noGrp="1"/>
          </p:cNvSpPr>
          <p:nvPr>
            <p:ph type="dt" sz="half" idx="6"/>
          </p:nvPr>
        </p:nvSpPr>
        <p:spPr/>
        <p:txBody>
          <a:bodyPr lIns="0" tIns="0" rIns="0" bIns="0"/>
          <a:lstStyle>
            <a:lvl1pPr>
              <a:defRPr sz="650" b="1" i="0">
                <a:solidFill>
                  <a:srgbClr val="3B3B3A"/>
                </a:solidFill>
                <a:latin typeface="Tahoma"/>
                <a:cs typeface="Tahoma"/>
              </a:defRPr>
            </a:lvl1pPr>
          </a:lstStyle>
          <a:p>
            <a:pPr marL="12700">
              <a:lnSpc>
                <a:spcPct val="100000"/>
              </a:lnSpc>
              <a:spcBef>
                <a:spcPts val="165"/>
              </a:spcBef>
            </a:pPr>
            <a:r>
              <a:rPr spc="55" dirty="0"/>
              <a:t>/domainebousquetwines</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79974" y="10379883"/>
            <a:ext cx="935354" cy="139065"/>
          </a:xfrm>
          <a:prstGeom prst="rect">
            <a:avLst/>
          </a:prstGeom>
        </p:spPr>
        <p:txBody>
          <a:bodyPr wrap="square" lIns="0" tIns="0" rIns="0" bIns="0">
            <a:spAutoFit/>
          </a:bodyPr>
          <a:lstStyle>
            <a:lvl1pPr>
              <a:defRPr sz="650" b="1" i="0">
                <a:solidFill>
                  <a:srgbClr val="3B3B3A"/>
                </a:solidFill>
                <a:latin typeface="Tahoma"/>
                <a:cs typeface="Tahoma"/>
              </a:defRPr>
            </a:lvl1pPr>
          </a:lstStyle>
          <a:p>
            <a:pPr marL="12700">
              <a:lnSpc>
                <a:spcPct val="100000"/>
              </a:lnSpc>
              <a:spcBef>
                <a:spcPts val="165"/>
              </a:spcBef>
            </a:pPr>
            <a:r>
              <a:rPr spc="50" dirty="0"/>
              <a:t>/domainebousquet</a:t>
            </a:r>
          </a:p>
        </p:txBody>
      </p:sp>
      <p:sp>
        <p:nvSpPr>
          <p:cNvPr id="5" name="Holder 5"/>
          <p:cNvSpPr>
            <a:spLocks noGrp="1"/>
          </p:cNvSpPr>
          <p:nvPr>
            <p:ph type="dt" sz="half" idx="6"/>
          </p:nvPr>
        </p:nvSpPr>
        <p:spPr>
          <a:xfrm>
            <a:off x="2081512" y="10379883"/>
            <a:ext cx="1216660" cy="139065"/>
          </a:xfrm>
          <a:prstGeom prst="rect">
            <a:avLst/>
          </a:prstGeom>
        </p:spPr>
        <p:txBody>
          <a:bodyPr wrap="square" lIns="0" tIns="0" rIns="0" bIns="0">
            <a:spAutoFit/>
          </a:bodyPr>
          <a:lstStyle>
            <a:lvl1pPr>
              <a:defRPr sz="650" b="1" i="0">
                <a:solidFill>
                  <a:srgbClr val="3B3B3A"/>
                </a:solidFill>
                <a:latin typeface="Tahoma"/>
                <a:cs typeface="Tahoma"/>
              </a:defRPr>
            </a:lvl1pPr>
          </a:lstStyle>
          <a:p>
            <a:pPr marL="12700">
              <a:lnSpc>
                <a:spcPct val="100000"/>
              </a:lnSpc>
              <a:spcBef>
                <a:spcPts val="165"/>
              </a:spcBef>
            </a:pPr>
            <a:r>
              <a:rPr spc="55" dirty="0"/>
              <a:t>/domainebousquetwines</a:t>
            </a:r>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object 7"/>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a:solidFill>
                <a:srgbClr val="FFFFFF"/>
              </a:solidFill>
              <a:latin typeface="Verdana"/>
              <a:cs typeface="Verdana"/>
            </a:endParaRPr>
          </a:p>
        </p:txBody>
      </p:sp>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Malbec</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2022</a:t>
            </a:r>
          </a:p>
        </p:txBody>
      </p:sp>
      <p:sp>
        <p:nvSpPr>
          <p:cNvPr id="2" name="CuadroTexto 1">
            <a:extLst>
              <a:ext uri="{FF2B5EF4-FFF2-40B4-BE49-F238E27FC236}">
                <a16:creationId xmlns:a16="http://schemas.microsoft.com/office/drawing/2014/main" id="{0E76E377-2754-63A2-4752-DF38846963CD}"/>
              </a:ext>
            </a:extLst>
          </p:cNvPr>
          <p:cNvSpPr txBox="1"/>
          <p:nvPr/>
        </p:nvSpPr>
        <p:spPr>
          <a:xfrm>
            <a:off x="120650" y="2681233"/>
            <a:ext cx="5029200" cy="6932667"/>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Sandy loam</a:t>
            </a:r>
            <a:r>
              <a:rPr lang="en-US" sz="950" dirty="0">
                <a:solidFill>
                  <a:srgbClr val="3C3C3B"/>
                </a:solidFill>
                <a:latin typeface="Montserrat" panose="00000500000000000000" pitchFamily="2" charset="0"/>
              </a:rPr>
              <a:t>.</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t>
            </a:r>
            <a:r>
              <a:rPr lang="en-US" sz="950" b="0" i="0" dirty="0" err="1">
                <a:solidFill>
                  <a:srgbClr val="3C3C3B"/>
                </a:solidFill>
                <a:effectLst/>
                <a:latin typeface="Montserrat" panose="00000500000000000000" pitchFamily="2" charset="0"/>
              </a:rPr>
              <a:t>a.s.l</a:t>
            </a:r>
            <a:r>
              <a:rPr lang="en-US" sz="950" b="0" i="0" dirty="0">
                <a:solidFill>
                  <a:srgbClr val="3C3C3B"/>
                </a:solidFill>
                <a:effectLst/>
                <a:latin typeface="Montserrat" panose="00000500000000000000" pitchFamily="2" charset="0"/>
              </a:rPr>
              <a:t>.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from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are processed and then fermented with selected yeasts at an average temperature 26°C/78.8°F for 10 days. Without oak ageing, the aim is to highlight the fruit and its varietal expression.</a:t>
            </a:r>
          </a:p>
          <a:p>
            <a:pPr marR="5080"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Malbec</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14%</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2,01</a:t>
            </a:r>
          </a:p>
          <a:p>
            <a:pPr algn="just"/>
            <a:r>
              <a:rPr lang="en-US" sz="950" spc="-35" dirty="0">
                <a:solidFill>
                  <a:srgbClr val="3C3C3B"/>
                </a:solidFill>
                <a:latin typeface="Montserrat" panose="00000500000000000000" pitchFamily="2" charset="0"/>
                <a:cs typeface="Verdana"/>
              </a:rPr>
              <a:t>Acidity / PH</a:t>
            </a:r>
            <a:r>
              <a:rPr lang="es-419" sz="950" spc="-35" dirty="0">
                <a:solidFill>
                  <a:srgbClr val="3C3C3B"/>
                </a:solidFill>
                <a:latin typeface="Montserrat" panose="00000500000000000000" pitchFamily="2" charset="0"/>
                <a:cs typeface="Verdana"/>
              </a:rPr>
              <a:t>: </a:t>
            </a:r>
            <a:r>
              <a:rPr lang="en-AR" sz="950" spc="-35" dirty="0">
                <a:solidFill>
                  <a:srgbClr val="3C3C3B"/>
                </a:solidFill>
                <a:latin typeface="Montserrat" panose="00000500000000000000" pitchFamily="2" charset="0"/>
                <a:cs typeface="Verdana"/>
              </a:rPr>
              <a:t>5.17/3.65</a:t>
            </a:r>
          </a:p>
          <a:p>
            <a:pPr algn="just"/>
            <a:endParaRPr lang="es-419" sz="950" spc="-35" dirty="0">
              <a:solidFill>
                <a:srgbClr val="3C3C3B"/>
              </a:solidFill>
              <a:latin typeface="Montserrat" panose="00000500000000000000" pitchFamily="2" charset="0"/>
              <a:cs typeface="Verdana"/>
            </a:endParaRPr>
          </a:p>
          <a:p>
            <a:pPr algn="just">
              <a:lnSpc>
                <a:spcPct val="100000"/>
              </a:lnSpc>
            </a:pPr>
            <a:r>
              <a:rPr lang="es-419" sz="950" b="1" spc="10" dirty="0">
                <a:solidFill>
                  <a:srgbClr val="3C3C3B"/>
                </a:solidFill>
                <a:latin typeface="Montserrat" panose="00000500000000000000" pitchFamily="2" charset="0"/>
                <a:cs typeface="Verdana"/>
              </a:rPr>
              <a:t>Tastin</a:t>
            </a:r>
            <a:r>
              <a:rPr lang="es-419" sz="950" b="1" dirty="0">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Deep violet color. On the nose it presents intense aromas of blackberry with notes of black raisins and plum. The palate is balanced and elegant, with a profile of red and black fruits and notes of fig and chocolate.</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with pasta and red meat dishes but especially with BBQ/Asado. Best served at 18°C/64°F.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sp>
        <p:nvSpPr>
          <p:cNvPr id="3" name="Oval 2">
            <a:extLst>
              <a:ext uri="{FF2B5EF4-FFF2-40B4-BE49-F238E27FC236}">
                <a16:creationId xmlns:a16="http://schemas.microsoft.com/office/drawing/2014/main" id="{623B79D9-7DC6-1A42-70D5-D55D4953CAEF}"/>
              </a:ext>
            </a:extLst>
          </p:cNvPr>
          <p:cNvSpPr/>
          <p:nvPr/>
        </p:nvSpPr>
        <p:spPr>
          <a:xfrm>
            <a:off x="-1327150" y="88900"/>
            <a:ext cx="762000" cy="7620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USA</a:t>
            </a:r>
          </a:p>
        </p:txBody>
      </p:sp>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pic>
        <p:nvPicPr>
          <p:cNvPr id="8" name="Picture 7">
            <a:extLst>
              <a:ext uri="{FF2B5EF4-FFF2-40B4-BE49-F238E27FC236}">
                <a16:creationId xmlns:a16="http://schemas.microsoft.com/office/drawing/2014/main" id="{37E6DA20-7474-9E75-9A9F-67C5B1F33154}"/>
              </a:ext>
            </a:extLst>
          </p:cNvPr>
          <p:cNvPicPr>
            <a:picLocks noChangeAspect="1"/>
          </p:cNvPicPr>
          <p:nvPr/>
        </p:nvPicPr>
        <p:blipFill>
          <a:blip r:embed="rId6"/>
          <a:stretch>
            <a:fillRect/>
          </a:stretch>
        </p:blipFill>
        <p:spPr>
          <a:xfrm>
            <a:off x="5617311" y="3639331"/>
            <a:ext cx="1602000" cy="6135410"/>
          </a:xfrm>
          <a:prstGeom prst="rect">
            <a:avLst/>
          </a:prstGeom>
        </p:spPr>
      </p:pic>
    </p:spTree>
    <p:extLst>
      <p:ext uri="{BB962C8B-B14F-4D97-AF65-F5344CB8AC3E}">
        <p14:creationId xmlns:p14="http://schemas.microsoft.com/office/powerpoint/2010/main" val="3999769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object 7"/>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a:solidFill>
                <a:srgbClr val="FFFFFF"/>
              </a:solidFill>
              <a:latin typeface="Verdana"/>
              <a:cs typeface="Verdana"/>
            </a:endParaRPr>
          </a:p>
        </p:txBody>
      </p:sp>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Malbec</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2022</a:t>
            </a:r>
          </a:p>
        </p:txBody>
      </p:sp>
      <p:sp>
        <p:nvSpPr>
          <p:cNvPr id="2" name="CuadroTexto 1">
            <a:extLst>
              <a:ext uri="{FF2B5EF4-FFF2-40B4-BE49-F238E27FC236}">
                <a16:creationId xmlns:a16="http://schemas.microsoft.com/office/drawing/2014/main" id="{0E76E377-2754-63A2-4752-DF38846963CD}"/>
              </a:ext>
            </a:extLst>
          </p:cNvPr>
          <p:cNvSpPr txBox="1"/>
          <p:nvPr/>
        </p:nvSpPr>
        <p:spPr>
          <a:xfrm>
            <a:off x="120650" y="2679700"/>
            <a:ext cx="5029200" cy="6932667"/>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Sandy loam</a:t>
            </a:r>
            <a:r>
              <a:rPr lang="en-US" sz="950" dirty="0">
                <a:solidFill>
                  <a:srgbClr val="3C3C3B"/>
                </a:solidFill>
                <a:latin typeface="Montserrat" panose="00000500000000000000" pitchFamily="2" charset="0"/>
              </a:rPr>
              <a:t>.</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t>
            </a:r>
            <a:r>
              <a:rPr lang="en-US" sz="950" b="0" i="0" dirty="0" err="1">
                <a:solidFill>
                  <a:srgbClr val="3C3C3B"/>
                </a:solidFill>
                <a:effectLst/>
                <a:latin typeface="Montserrat" panose="00000500000000000000" pitchFamily="2" charset="0"/>
              </a:rPr>
              <a:t>a.s.l</a:t>
            </a:r>
            <a:r>
              <a:rPr lang="en-US" sz="950" b="0" i="0" dirty="0">
                <a:solidFill>
                  <a:srgbClr val="3C3C3B"/>
                </a:solidFill>
                <a:effectLst/>
                <a:latin typeface="Montserrat" panose="00000500000000000000" pitchFamily="2" charset="0"/>
              </a:rPr>
              <a:t>.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from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are processed and then fermented with selected yeasts at an average temperature 26°C/78.8°F for 10 days. Without oak ageing, the aim is to highlight the fruit and its varietal expression.</a:t>
            </a:r>
          </a:p>
          <a:p>
            <a:pPr marR="5080"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Malbec</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14%</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2,01</a:t>
            </a:r>
          </a:p>
          <a:p>
            <a:pPr algn="just"/>
            <a:r>
              <a:rPr lang="en-US" sz="950" spc="-35" dirty="0">
                <a:solidFill>
                  <a:srgbClr val="3C3C3B"/>
                </a:solidFill>
                <a:latin typeface="Montserrat" panose="00000500000000000000" pitchFamily="2" charset="0"/>
                <a:cs typeface="Verdana"/>
              </a:rPr>
              <a:t>Acidity / PH</a:t>
            </a:r>
            <a:r>
              <a:rPr lang="es-419" sz="950" spc="-35" dirty="0">
                <a:solidFill>
                  <a:srgbClr val="3C3C3B"/>
                </a:solidFill>
                <a:latin typeface="Montserrat" panose="00000500000000000000" pitchFamily="2" charset="0"/>
                <a:cs typeface="Verdana"/>
              </a:rPr>
              <a:t>: </a:t>
            </a:r>
            <a:r>
              <a:rPr lang="en-AR" sz="950" spc="-35" dirty="0">
                <a:solidFill>
                  <a:srgbClr val="3C3C3B"/>
                </a:solidFill>
                <a:latin typeface="Montserrat" panose="00000500000000000000" pitchFamily="2" charset="0"/>
                <a:cs typeface="Verdana"/>
              </a:rPr>
              <a:t>5.17/3.65</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a:solidFill>
                  <a:srgbClr val="3C3C3B"/>
                </a:solidFill>
                <a:latin typeface="Montserrat" panose="00000500000000000000" pitchFamily="2" charset="0"/>
                <a:cs typeface="Verdana"/>
              </a:rPr>
              <a:t>Tastin</a:t>
            </a:r>
            <a:r>
              <a:rPr lang="es-419" sz="950" b="1" dirty="0">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Deep violet color. On the nose it presents intense aromas of blackberry with notes of black raisins and plum. The palate is balanced and elegant, with a profile of red and black fruits and notes of fig and chocolate.</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with pasta and red meat dishes but especially with BBQ/Asado. Best served at 18°C/64°F.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sp>
        <p:nvSpPr>
          <p:cNvPr id="11" name="Oval 10">
            <a:extLst>
              <a:ext uri="{FF2B5EF4-FFF2-40B4-BE49-F238E27FC236}">
                <a16:creationId xmlns:a16="http://schemas.microsoft.com/office/drawing/2014/main" id="{E3D54FEE-6C32-B750-939D-00A42F5FDAE8}"/>
              </a:ext>
            </a:extLst>
          </p:cNvPr>
          <p:cNvSpPr/>
          <p:nvPr/>
        </p:nvSpPr>
        <p:spPr>
          <a:xfrm>
            <a:off x="-1327150" y="88900"/>
            <a:ext cx="762000" cy="7620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EUR</a:t>
            </a:r>
          </a:p>
        </p:txBody>
      </p:sp>
      <p:pic>
        <p:nvPicPr>
          <p:cNvPr id="5" name="Picture 4">
            <a:extLst>
              <a:ext uri="{FF2B5EF4-FFF2-40B4-BE49-F238E27FC236}">
                <a16:creationId xmlns:a16="http://schemas.microsoft.com/office/drawing/2014/main" id="{750E6BAB-3178-0A70-D67A-20C7846394CB}"/>
              </a:ext>
            </a:extLst>
          </p:cNvPr>
          <p:cNvPicPr>
            <a:picLocks noChangeAspect="1"/>
          </p:cNvPicPr>
          <p:nvPr/>
        </p:nvPicPr>
        <p:blipFill>
          <a:blip r:embed="rId6"/>
          <a:stretch>
            <a:fillRect/>
          </a:stretch>
        </p:blipFill>
        <p:spPr>
          <a:xfrm>
            <a:off x="5617311" y="3634884"/>
            <a:ext cx="1602000" cy="6139857"/>
          </a:xfrm>
          <a:prstGeom prst="rect">
            <a:avLst/>
          </a:prstGeom>
        </p:spPr>
      </p:pic>
    </p:spTree>
    <p:extLst>
      <p:ext uri="{BB962C8B-B14F-4D97-AF65-F5344CB8AC3E}">
        <p14:creationId xmlns:p14="http://schemas.microsoft.com/office/powerpoint/2010/main" val="2586605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object 7"/>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a:solidFill>
                <a:srgbClr val="FFFFFF"/>
              </a:solidFill>
              <a:latin typeface="Verdana"/>
              <a:cs typeface="Verdana"/>
            </a:endParaRPr>
          </a:p>
        </p:txBody>
      </p:sp>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Malbec</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2023</a:t>
            </a: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sp>
        <p:nvSpPr>
          <p:cNvPr id="3" name="Oval 2">
            <a:extLst>
              <a:ext uri="{FF2B5EF4-FFF2-40B4-BE49-F238E27FC236}">
                <a16:creationId xmlns:a16="http://schemas.microsoft.com/office/drawing/2014/main" id="{623B79D9-7DC6-1A42-70D5-D55D4953CAEF}"/>
              </a:ext>
            </a:extLst>
          </p:cNvPr>
          <p:cNvSpPr/>
          <p:nvPr/>
        </p:nvSpPr>
        <p:spPr>
          <a:xfrm>
            <a:off x="-1327150" y="88900"/>
            <a:ext cx="762000" cy="7620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USA</a:t>
            </a:r>
          </a:p>
        </p:txBody>
      </p:sp>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sp>
        <p:nvSpPr>
          <p:cNvPr id="5" name="CuadroTexto 1">
            <a:extLst>
              <a:ext uri="{FF2B5EF4-FFF2-40B4-BE49-F238E27FC236}">
                <a16:creationId xmlns:a16="http://schemas.microsoft.com/office/drawing/2014/main" id="{B0B24CF5-FBFE-1458-AF73-62983381511D}"/>
              </a:ext>
            </a:extLst>
          </p:cNvPr>
          <p:cNvSpPr txBox="1"/>
          <p:nvPr/>
        </p:nvSpPr>
        <p:spPr>
          <a:xfrm>
            <a:off x="120650" y="2687439"/>
            <a:ext cx="5029200" cy="7078861"/>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Sandy loam</a:t>
            </a:r>
            <a:r>
              <a:rPr lang="en-US" sz="950" dirty="0">
                <a:solidFill>
                  <a:srgbClr val="3C3C3B"/>
                </a:solidFill>
                <a:latin typeface="Montserrat" panose="00000500000000000000" pitchFamily="2" charset="0"/>
              </a:rPr>
              <a:t>.</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t>
            </a:r>
            <a:r>
              <a:rPr lang="en-US" sz="950" b="0" i="0" dirty="0" err="1">
                <a:solidFill>
                  <a:srgbClr val="3C3C3B"/>
                </a:solidFill>
                <a:effectLst/>
                <a:latin typeface="Montserrat" panose="00000500000000000000" pitchFamily="2" charset="0"/>
              </a:rPr>
              <a:t>a.s.l</a:t>
            </a:r>
            <a:r>
              <a:rPr lang="en-US" sz="950" b="0" i="0" dirty="0">
                <a:solidFill>
                  <a:srgbClr val="3C3C3B"/>
                </a:solidFill>
                <a:effectLst/>
                <a:latin typeface="Montserrat" panose="00000500000000000000" pitchFamily="2" charset="0"/>
              </a:rPr>
              <a:t>.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sourced from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are harvested early in the morning to preserve the freshness of the fruit. They are then fermented in stainless steel with selected yeasts at a maximum temperature of 26°C/78.8°F for 10 days. Un-oaked, to highlight the fruit and its varietal expression.</a:t>
            </a:r>
          </a:p>
          <a:p>
            <a:pPr marR="5080"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Malbec</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14%</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1,85</a:t>
            </a:r>
          </a:p>
          <a:p>
            <a:pPr algn="just"/>
            <a:r>
              <a:rPr lang="en-US" sz="950" spc="20" dirty="0">
                <a:solidFill>
                  <a:srgbClr val="3C3C3B"/>
                </a:solidFill>
                <a:latin typeface="Montserrat" panose="00000500000000000000" pitchFamily="2" charset="0"/>
                <a:cs typeface="Verdana"/>
              </a:rPr>
              <a:t>Acidit</a:t>
            </a:r>
            <a:r>
              <a:rPr lang="en-US" sz="950" spc="15" dirty="0">
                <a:solidFill>
                  <a:srgbClr val="3C3C3B"/>
                </a:solidFill>
                <a:latin typeface="Montserrat" panose="00000500000000000000" pitchFamily="2" charset="0"/>
                <a:cs typeface="Verdana"/>
              </a:rPr>
              <a:t>y</a:t>
            </a:r>
            <a:r>
              <a:rPr lang="en-US" sz="950" spc="-70" dirty="0">
                <a:solidFill>
                  <a:srgbClr val="3C3C3B"/>
                </a:solidFill>
                <a:latin typeface="Montserrat" panose="00000500000000000000" pitchFamily="2" charset="0"/>
                <a:cs typeface="Verdana"/>
              </a:rPr>
              <a:t> </a:t>
            </a:r>
            <a:r>
              <a:rPr lang="en-US" sz="950" spc="-135" dirty="0">
                <a:solidFill>
                  <a:srgbClr val="3C3C3B"/>
                </a:solidFill>
                <a:latin typeface="Montserrat" panose="00000500000000000000" pitchFamily="2" charset="0"/>
                <a:cs typeface="Verdana"/>
              </a:rPr>
              <a:t>/</a:t>
            </a:r>
            <a:r>
              <a:rPr lang="en-US" sz="950" spc="-70" dirty="0">
                <a:solidFill>
                  <a:srgbClr val="3C3C3B"/>
                </a:solidFill>
                <a:latin typeface="Montserrat" panose="00000500000000000000" pitchFamily="2" charset="0"/>
                <a:cs typeface="Verdana"/>
              </a:rPr>
              <a:t> </a:t>
            </a:r>
            <a:r>
              <a:rPr lang="en-US" sz="950" spc="105" dirty="0">
                <a:solidFill>
                  <a:srgbClr val="3C3C3B"/>
                </a:solidFill>
                <a:latin typeface="Montserrat" panose="00000500000000000000" pitchFamily="2" charset="0"/>
                <a:cs typeface="Verdana"/>
              </a:rPr>
              <a:t>PH</a:t>
            </a:r>
            <a:r>
              <a:rPr lang="es-419" sz="950" spc="10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5.32/3.66</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err="1">
                <a:solidFill>
                  <a:srgbClr val="3C3C3B"/>
                </a:solidFill>
                <a:latin typeface="Montserrat" panose="00000500000000000000" pitchFamily="2" charset="0"/>
                <a:cs typeface="Verdana"/>
              </a:rPr>
              <a:t>Tastin</a:t>
            </a:r>
            <a:r>
              <a:rPr lang="es-419" sz="950" b="1" dirty="0" err="1">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Deep violet color. On the nose it presents intense aromas of blackberry with notes of black raisins and plum. The palate is balanced and elegant, with a profile of red and black fruits and notes of fig and chocolate.</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with pasta and red meat dishes but especially with BBQ/Asado. Best served at 18°C/64°F.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pic>
        <p:nvPicPr>
          <p:cNvPr id="2" name="Picture 1">
            <a:extLst>
              <a:ext uri="{FF2B5EF4-FFF2-40B4-BE49-F238E27FC236}">
                <a16:creationId xmlns:a16="http://schemas.microsoft.com/office/drawing/2014/main" id="{DA46F2DB-CDD2-3329-71A9-8F4EDF5597C4}"/>
              </a:ext>
            </a:extLst>
          </p:cNvPr>
          <p:cNvPicPr>
            <a:picLocks noChangeAspect="1"/>
          </p:cNvPicPr>
          <p:nvPr/>
        </p:nvPicPr>
        <p:blipFill>
          <a:blip r:embed="rId6"/>
          <a:stretch>
            <a:fillRect/>
          </a:stretch>
        </p:blipFill>
        <p:spPr>
          <a:xfrm>
            <a:off x="5617311" y="3639331"/>
            <a:ext cx="1602000" cy="6135410"/>
          </a:xfrm>
          <a:prstGeom prst="rect">
            <a:avLst/>
          </a:prstGeom>
        </p:spPr>
      </p:pic>
    </p:spTree>
    <p:extLst>
      <p:ext uri="{BB962C8B-B14F-4D97-AF65-F5344CB8AC3E}">
        <p14:creationId xmlns:p14="http://schemas.microsoft.com/office/powerpoint/2010/main" val="2962804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object 7"/>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a:solidFill>
                <a:srgbClr val="FFFFFF"/>
              </a:solidFill>
              <a:latin typeface="Verdana"/>
              <a:cs typeface="Verdana"/>
            </a:endParaRPr>
          </a:p>
        </p:txBody>
      </p:sp>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Malbec</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2023</a:t>
            </a: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sp>
        <p:nvSpPr>
          <p:cNvPr id="5" name="CuadroTexto 1">
            <a:extLst>
              <a:ext uri="{FF2B5EF4-FFF2-40B4-BE49-F238E27FC236}">
                <a16:creationId xmlns:a16="http://schemas.microsoft.com/office/drawing/2014/main" id="{B0B24CF5-FBFE-1458-AF73-62983381511D}"/>
              </a:ext>
            </a:extLst>
          </p:cNvPr>
          <p:cNvSpPr txBox="1"/>
          <p:nvPr/>
        </p:nvSpPr>
        <p:spPr>
          <a:xfrm>
            <a:off x="120650" y="2679700"/>
            <a:ext cx="5029200" cy="7078861"/>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Sandy loam</a:t>
            </a:r>
            <a:r>
              <a:rPr lang="en-US" sz="950" dirty="0">
                <a:solidFill>
                  <a:srgbClr val="3C3C3B"/>
                </a:solidFill>
                <a:latin typeface="Montserrat" panose="00000500000000000000" pitchFamily="2" charset="0"/>
              </a:rPr>
              <a:t>.</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t>
            </a:r>
            <a:r>
              <a:rPr lang="en-US" sz="950" b="0" i="0" dirty="0" err="1">
                <a:solidFill>
                  <a:srgbClr val="3C3C3B"/>
                </a:solidFill>
                <a:effectLst/>
                <a:latin typeface="Montserrat" panose="00000500000000000000" pitchFamily="2" charset="0"/>
              </a:rPr>
              <a:t>a.s.l</a:t>
            </a:r>
            <a:r>
              <a:rPr lang="en-US" sz="950" b="0" i="0" dirty="0">
                <a:solidFill>
                  <a:srgbClr val="3C3C3B"/>
                </a:solidFill>
                <a:effectLst/>
                <a:latin typeface="Montserrat" panose="00000500000000000000" pitchFamily="2" charset="0"/>
              </a:rPr>
              <a:t>.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sourced from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are harvested early in the morning to preserve the freshness of the fruit. They are then fermented in stainless steel with selected yeasts at a maximum temperature of 26°C/78.8°F for 10 days. Un-oaked, to highlight the fruit and its varietal expression.</a:t>
            </a:r>
          </a:p>
          <a:p>
            <a:pPr marR="5080"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Malbec</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14%</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1,85</a:t>
            </a:r>
          </a:p>
          <a:p>
            <a:pPr algn="just"/>
            <a:r>
              <a:rPr lang="en-US" sz="950" spc="20" dirty="0">
                <a:solidFill>
                  <a:srgbClr val="3C3C3B"/>
                </a:solidFill>
                <a:latin typeface="Montserrat" panose="00000500000000000000" pitchFamily="2" charset="0"/>
                <a:cs typeface="Verdana"/>
              </a:rPr>
              <a:t>Acidit</a:t>
            </a:r>
            <a:r>
              <a:rPr lang="en-US" sz="950" spc="15" dirty="0">
                <a:solidFill>
                  <a:srgbClr val="3C3C3B"/>
                </a:solidFill>
                <a:latin typeface="Montserrat" panose="00000500000000000000" pitchFamily="2" charset="0"/>
                <a:cs typeface="Verdana"/>
              </a:rPr>
              <a:t>y</a:t>
            </a:r>
            <a:r>
              <a:rPr lang="en-US" sz="950" spc="-70" dirty="0">
                <a:solidFill>
                  <a:srgbClr val="3C3C3B"/>
                </a:solidFill>
                <a:latin typeface="Montserrat" panose="00000500000000000000" pitchFamily="2" charset="0"/>
                <a:cs typeface="Verdana"/>
              </a:rPr>
              <a:t> </a:t>
            </a:r>
            <a:r>
              <a:rPr lang="en-US" sz="950" spc="-135" dirty="0">
                <a:solidFill>
                  <a:srgbClr val="3C3C3B"/>
                </a:solidFill>
                <a:latin typeface="Montserrat" panose="00000500000000000000" pitchFamily="2" charset="0"/>
                <a:cs typeface="Verdana"/>
              </a:rPr>
              <a:t>/</a:t>
            </a:r>
            <a:r>
              <a:rPr lang="en-US" sz="950" spc="-70" dirty="0">
                <a:solidFill>
                  <a:srgbClr val="3C3C3B"/>
                </a:solidFill>
                <a:latin typeface="Montserrat" panose="00000500000000000000" pitchFamily="2" charset="0"/>
                <a:cs typeface="Verdana"/>
              </a:rPr>
              <a:t> </a:t>
            </a:r>
            <a:r>
              <a:rPr lang="en-US" sz="950" spc="105" dirty="0">
                <a:solidFill>
                  <a:srgbClr val="3C3C3B"/>
                </a:solidFill>
                <a:latin typeface="Montserrat" panose="00000500000000000000" pitchFamily="2" charset="0"/>
                <a:cs typeface="Verdana"/>
              </a:rPr>
              <a:t>PH</a:t>
            </a:r>
            <a:r>
              <a:rPr lang="es-419" sz="950" spc="10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5.32/3.66</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err="1">
                <a:solidFill>
                  <a:srgbClr val="3C3C3B"/>
                </a:solidFill>
                <a:latin typeface="Montserrat" panose="00000500000000000000" pitchFamily="2" charset="0"/>
                <a:cs typeface="Verdana"/>
              </a:rPr>
              <a:t>Tastin</a:t>
            </a:r>
            <a:r>
              <a:rPr lang="es-419" sz="950" b="1" dirty="0" err="1">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Deep violet color. On the nose it presents intense aromas of blackberry with notes of black raisins and plum. The palate is balanced and elegant, with a profile of red and black fruits and notes of fig and chocolate.</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with pasta and red meat dishes but especially with BBQ/Asado. Best served at 18°C/64°F.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sp>
        <p:nvSpPr>
          <p:cNvPr id="14" name="Oval 13">
            <a:extLst>
              <a:ext uri="{FF2B5EF4-FFF2-40B4-BE49-F238E27FC236}">
                <a16:creationId xmlns:a16="http://schemas.microsoft.com/office/drawing/2014/main" id="{4E9087F8-598D-EC7B-2A51-9860EC627ACF}"/>
              </a:ext>
            </a:extLst>
          </p:cNvPr>
          <p:cNvSpPr/>
          <p:nvPr/>
        </p:nvSpPr>
        <p:spPr>
          <a:xfrm>
            <a:off x="-1327150" y="169779"/>
            <a:ext cx="762000" cy="7620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EUR</a:t>
            </a:r>
          </a:p>
        </p:txBody>
      </p:sp>
      <p:pic>
        <p:nvPicPr>
          <p:cNvPr id="2" name="Picture 1">
            <a:extLst>
              <a:ext uri="{FF2B5EF4-FFF2-40B4-BE49-F238E27FC236}">
                <a16:creationId xmlns:a16="http://schemas.microsoft.com/office/drawing/2014/main" id="{EE1E0AA4-1219-9724-A48B-87DEF7E79803}"/>
              </a:ext>
            </a:extLst>
          </p:cNvPr>
          <p:cNvPicPr>
            <a:picLocks noChangeAspect="1"/>
          </p:cNvPicPr>
          <p:nvPr/>
        </p:nvPicPr>
        <p:blipFill>
          <a:blip r:embed="rId6"/>
          <a:stretch>
            <a:fillRect/>
          </a:stretch>
        </p:blipFill>
        <p:spPr>
          <a:xfrm>
            <a:off x="5617311" y="3634884"/>
            <a:ext cx="1602000" cy="6139857"/>
          </a:xfrm>
          <a:prstGeom prst="rect">
            <a:avLst/>
          </a:prstGeom>
        </p:spPr>
      </p:pic>
    </p:spTree>
    <p:extLst>
      <p:ext uri="{BB962C8B-B14F-4D97-AF65-F5344CB8AC3E}">
        <p14:creationId xmlns:p14="http://schemas.microsoft.com/office/powerpoint/2010/main" val="2753224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object 7"/>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err="1">
              <a:solidFill>
                <a:srgbClr val="FFFFFF"/>
              </a:solidFill>
              <a:latin typeface="Verdana"/>
              <a:cs typeface="Verdana"/>
            </a:endParaRPr>
          </a:p>
        </p:txBody>
      </p:sp>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Cabernet Sauvignon</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2022</a:t>
            </a:r>
          </a:p>
        </p:txBody>
      </p:sp>
      <p:sp>
        <p:nvSpPr>
          <p:cNvPr id="2" name="CuadroTexto 1">
            <a:extLst>
              <a:ext uri="{FF2B5EF4-FFF2-40B4-BE49-F238E27FC236}">
                <a16:creationId xmlns:a16="http://schemas.microsoft.com/office/drawing/2014/main" id="{0E76E377-2754-63A2-4752-DF38846963CD}"/>
              </a:ext>
            </a:extLst>
          </p:cNvPr>
          <p:cNvSpPr txBox="1"/>
          <p:nvPr/>
        </p:nvSpPr>
        <p:spPr>
          <a:xfrm>
            <a:off x="120650" y="2675027"/>
            <a:ext cx="5029200" cy="6640279"/>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Gravel and sand</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t>
            </a:r>
            <a:r>
              <a:rPr lang="en-US" sz="950" b="0" i="0" dirty="0" err="1">
                <a:solidFill>
                  <a:srgbClr val="3C3C3B"/>
                </a:solidFill>
                <a:effectLst/>
                <a:latin typeface="Montserrat" panose="00000500000000000000" pitchFamily="2" charset="0"/>
              </a:rPr>
              <a:t>a.s.l</a:t>
            </a:r>
            <a:r>
              <a:rPr lang="en-US" sz="950" b="0" i="0" dirty="0">
                <a:solidFill>
                  <a:srgbClr val="3C3C3B"/>
                </a:solidFill>
                <a:effectLst/>
                <a:latin typeface="Montserrat" panose="00000500000000000000" pitchFamily="2" charset="0"/>
              </a:rPr>
              <a:t>.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from Valle de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are processed and then fermented with selected yeasts at an average temperature 26°C for 10 days. Without going through wood, the aim is to highlight the fruit and its varietal expression.</a:t>
            </a:r>
          </a:p>
          <a:p>
            <a:pPr marR="5080"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Cabernet Sauvignon</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14%</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1,96</a:t>
            </a:r>
          </a:p>
          <a:p>
            <a:pPr algn="just"/>
            <a:r>
              <a:rPr lang="en-US" sz="950" spc="20" dirty="0">
                <a:solidFill>
                  <a:srgbClr val="3C3C3B"/>
                </a:solidFill>
                <a:latin typeface="Montserrat" panose="00000500000000000000" pitchFamily="2" charset="0"/>
                <a:cs typeface="Verdana"/>
              </a:rPr>
              <a:t>Acidit</a:t>
            </a:r>
            <a:r>
              <a:rPr lang="en-US" sz="950" spc="15" dirty="0">
                <a:solidFill>
                  <a:srgbClr val="3C3C3B"/>
                </a:solidFill>
                <a:latin typeface="Montserrat" panose="00000500000000000000" pitchFamily="2" charset="0"/>
                <a:cs typeface="Verdana"/>
              </a:rPr>
              <a:t>y</a:t>
            </a:r>
            <a:r>
              <a:rPr lang="en-US" sz="950" spc="-70" dirty="0">
                <a:solidFill>
                  <a:srgbClr val="3C3C3B"/>
                </a:solidFill>
                <a:latin typeface="Montserrat" panose="00000500000000000000" pitchFamily="2" charset="0"/>
                <a:cs typeface="Verdana"/>
              </a:rPr>
              <a:t> </a:t>
            </a:r>
            <a:r>
              <a:rPr lang="en-US" sz="950" spc="-135" dirty="0">
                <a:solidFill>
                  <a:srgbClr val="3C3C3B"/>
                </a:solidFill>
                <a:latin typeface="Montserrat" panose="00000500000000000000" pitchFamily="2" charset="0"/>
                <a:cs typeface="Verdana"/>
              </a:rPr>
              <a:t>/</a:t>
            </a:r>
            <a:r>
              <a:rPr lang="en-US" sz="950" spc="-70" dirty="0">
                <a:solidFill>
                  <a:srgbClr val="3C3C3B"/>
                </a:solidFill>
                <a:latin typeface="Montserrat" panose="00000500000000000000" pitchFamily="2" charset="0"/>
                <a:cs typeface="Verdana"/>
              </a:rPr>
              <a:t> </a:t>
            </a:r>
            <a:r>
              <a:rPr lang="en-US" sz="950" spc="105" dirty="0">
                <a:solidFill>
                  <a:srgbClr val="3C3C3B"/>
                </a:solidFill>
                <a:latin typeface="Montserrat" panose="00000500000000000000" pitchFamily="2" charset="0"/>
                <a:cs typeface="Verdana"/>
              </a:rPr>
              <a:t>PH</a:t>
            </a:r>
            <a:r>
              <a:rPr lang="es-419" sz="950" spc="105" dirty="0">
                <a:solidFill>
                  <a:srgbClr val="3C3C3B"/>
                </a:solidFill>
                <a:latin typeface="Montserrat" panose="00000500000000000000" pitchFamily="2" charset="0"/>
                <a:cs typeface="Verdana"/>
              </a:rPr>
              <a:t>: 5.25/3.69</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err="1">
                <a:solidFill>
                  <a:srgbClr val="3C3C3B"/>
                </a:solidFill>
                <a:latin typeface="Montserrat" panose="00000500000000000000" pitchFamily="2" charset="0"/>
                <a:cs typeface="Verdana"/>
              </a:rPr>
              <a:t>Tastin</a:t>
            </a:r>
            <a:r>
              <a:rPr lang="es-419" sz="950" b="1" dirty="0" err="1">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Intense ruby ​​red </a:t>
            </a:r>
            <a:r>
              <a:rPr lang="en-US" sz="950" b="0" i="0" dirty="0" err="1">
                <a:solidFill>
                  <a:srgbClr val="3C3C3B"/>
                </a:solidFill>
                <a:effectLst/>
                <a:latin typeface="Montserrat" panose="00000500000000000000" pitchFamily="2" charset="0"/>
              </a:rPr>
              <a:t>colour</a:t>
            </a:r>
            <a:r>
              <a:rPr lang="en-US" sz="950" b="0" i="0" dirty="0">
                <a:solidFill>
                  <a:srgbClr val="3C3C3B"/>
                </a:solidFill>
                <a:effectLst/>
                <a:latin typeface="Montserrat" panose="00000500000000000000" pitchFamily="2" charset="0"/>
              </a:rPr>
              <a:t>. Fresh and clean with berry aromas and flavors. medium body.</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with pasta dishes or Mushroom Risottos. Serve at 18°C ​​/ 65°F.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sp>
        <p:nvSpPr>
          <p:cNvPr id="3" name="Oval 2">
            <a:extLst>
              <a:ext uri="{FF2B5EF4-FFF2-40B4-BE49-F238E27FC236}">
                <a16:creationId xmlns:a16="http://schemas.microsoft.com/office/drawing/2014/main" id="{623B79D9-7DC6-1A42-70D5-D55D4953CAEF}"/>
              </a:ext>
            </a:extLst>
          </p:cNvPr>
          <p:cNvSpPr/>
          <p:nvPr/>
        </p:nvSpPr>
        <p:spPr>
          <a:xfrm>
            <a:off x="-1327150" y="88900"/>
            <a:ext cx="762000" cy="7620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USA</a:t>
            </a:r>
          </a:p>
        </p:txBody>
      </p:sp>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pic>
        <p:nvPicPr>
          <p:cNvPr id="9" name="Picture 8">
            <a:extLst>
              <a:ext uri="{FF2B5EF4-FFF2-40B4-BE49-F238E27FC236}">
                <a16:creationId xmlns:a16="http://schemas.microsoft.com/office/drawing/2014/main" id="{C9D72183-F059-CD71-A95E-9E3D5B053006}"/>
              </a:ext>
            </a:extLst>
          </p:cNvPr>
          <p:cNvPicPr>
            <a:picLocks noChangeAspect="1"/>
          </p:cNvPicPr>
          <p:nvPr/>
        </p:nvPicPr>
        <p:blipFill>
          <a:blip r:embed="rId6"/>
          <a:stretch>
            <a:fillRect/>
          </a:stretch>
        </p:blipFill>
        <p:spPr>
          <a:xfrm>
            <a:off x="5617311" y="3639331"/>
            <a:ext cx="1602000" cy="6135410"/>
          </a:xfrm>
          <a:prstGeom prst="rect">
            <a:avLst/>
          </a:prstGeom>
        </p:spPr>
      </p:pic>
    </p:spTree>
    <p:extLst>
      <p:ext uri="{BB962C8B-B14F-4D97-AF65-F5344CB8AC3E}">
        <p14:creationId xmlns:p14="http://schemas.microsoft.com/office/powerpoint/2010/main" val="3585163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object 7"/>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err="1">
              <a:solidFill>
                <a:srgbClr val="FFFFFF"/>
              </a:solidFill>
              <a:latin typeface="Verdana"/>
              <a:cs typeface="Verdana"/>
            </a:endParaRPr>
          </a:p>
        </p:txBody>
      </p:sp>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Cabernet Sauvignon</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2022</a:t>
            </a:r>
          </a:p>
        </p:txBody>
      </p:sp>
      <p:sp>
        <p:nvSpPr>
          <p:cNvPr id="2" name="CuadroTexto 1">
            <a:extLst>
              <a:ext uri="{FF2B5EF4-FFF2-40B4-BE49-F238E27FC236}">
                <a16:creationId xmlns:a16="http://schemas.microsoft.com/office/drawing/2014/main" id="{0E76E377-2754-63A2-4752-DF38846963CD}"/>
              </a:ext>
            </a:extLst>
          </p:cNvPr>
          <p:cNvSpPr txBox="1"/>
          <p:nvPr/>
        </p:nvSpPr>
        <p:spPr>
          <a:xfrm>
            <a:off x="120650" y="2675027"/>
            <a:ext cx="5029200" cy="6786473"/>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Gravel and sand</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t>
            </a:r>
            <a:r>
              <a:rPr lang="en-US" sz="950" b="0" i="0" dirty="0" err="1">
                <a:solidFill>
                  <a:srgbClr val="3C3C3B"/>
                </a:solidFill>
                <a:effectLst/>
                <a:latin typeface="Montserrat" panose="00000500000000000000" pitchFamily="2" charset="0"/>
              </a:rPr>
              <a:t>a.s.l</a:t>
            </a:r>
            <a:r>
              <a:rPr lang="en-US" sz="950" b="0" i="0" dirty="0">
                <a:solidFill>
                  <a:srgbClr val="3C3C3B"/>
                </a:solidFill>
                <a:effectLst/>
                <a:latin typeface="Montserrat" panose="00000500000000000000" pitchFamily="2" charset="0"/>
              </a:rPr>
              <a:t>.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from Valle de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are processed and then fermented with selected yeasts at an average temperature 26°C for 10 days. Without going through wood, the aim is to highlight the fruit and its varietal expression.</a:t>
            </a:r>
          </a:p>
          <a:p>
            <a:pPr marR="5080"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Cabernet Sauvignon</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14%</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1,96</a:t>
            </a:r>
          </a:p>
          <a:p>
            <a:pPr algn="just"/>
            <a:r>
              <a:rPr lang="en-US" sz="950" spc="20" dirty="0">
                <a:solidFill>
                  <a:srgbClr val="3C3C3B"/>
                </a:solidFill>
                <a:latin typeface="Montserrat" panose="00000500000000000000" pitchFamily="2" charset="0"/>
                <a:cs typeface="Verdana"/>
              </a:rPr>
              <a:t>Acidit</a:t>
            </a:r>
            <a:r>
              <a:rPr lang="en-US" sz="950" spc="15" dirty="0">
                <a:solidFill>
                  <a:srgbClr val="3C3C3B"/>
                </a:solidFill>
                <a:latin typeface="Montserrat" panose="00000500000000000000" pitchFamily="2" charset="0"/>
                <a:cs typeface="Verdana"/>
              </a:rPr>
              <a:t>y</a:t>
            </a:r>
            <a:r>
              <a:rPr lang="en-US" sz="950" spc="-70" dirty="0">
                <a:solidFill>
                  <a:srgbClr val="3C3C3B"/>
                </a:solidFill>
                <a:latin typeface="Montserrat" panose="00000500000000000000" pitchFamily="2" charset="0"/>
                <a:cs typeface="Verdana"/>
              </a:rPr>
              <a:t> </a:t>
            </a:r>
            <a:r>
              <a:rPr lang="en-US" sz="950" spc="-135" dirty="0">
                <a:solidFill>
                  <a:srgbClr val="3C3C3B"/>
                </a:solidFill>
                <a:latin typeface="Montserrat" panose="00000500000000000000" pitchFamily="2" charset="0"/>
                <a:cs typeface="Verdana"/>
              </a:rPr>
              <a:t>/</a:t>
            </a:r>
            <a:r>
              <a:rPr lang="en-US" sz="950" spc="-70" dirty="0">
                <a:solidFill>
                  <a:srgbClr val="3C3C3B"/>
                </a:solidFill>
                <a:latin typeface="Montserrat" panose="00000500000000000000" pitchFamily="2" charset="0"/>
                <a:cs typeface="Verdana"/>
              </a:rPr>
              <a:t> </a:t>
            </a:r>
            <a:r>
              <a:rPr lang="en-US" sz="950" spc="105" dirty="0">
                <a:solidFill>
                  <a:srgbClr val="3C3C3B"/>
                </a:solidFill>
                <a:latin typeface="Montserrat" panose="00000500000000000000" pitchFamily="2" charset="0"/>
                <a:cs typeface="Verdana"/>
              </a:rPr>
              <a:t>PH</a:t>
            </a:r>
            <a:r>
              <a:rPr lang="es-419" sz="950" spc="105" dirty="0">
                <a:solidFill>
                  <a:srgbClr val="3C3C3B"/>
                </a:solidFill>
                <a:latin typeface="Montserrat" panose="00000500000000000000" pitchFamily="2" charset="0"/>
                <a:cs typeface="Verdana"/>
              </a:rPr>
              <a:t>: 5.23/3.69</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err="1">
                <a:solidFill>
                  <a:srgbClr val="3C3C3B"/>
                </a:solidFill>
                <a:latin typeface="Montserrat" panose="00000500000000000000" pitchFamily="2" charset="0"/>
                <a:cs typeface="Verdana"/>
              </a:rPr>
              <a:t>Tastin</a:t>
            </a:r>
            <a:r>
              <a:rPr lang="es-419" sz="950" b="1" dirty="0" err="1">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Intense ruby ​​red </a:t>
            </a:r>
            <a:r>
              <a:rPr lang="en-US" sz="950" b="0" i="0" dirty="0" err="1">
                <a:solidFill>
                  <a:srgbClr val="3C3C3B"/>
                </a:solidFill>
                <a:effectLst/>
                <a:latin typeface="Montserrat" panose="00000500000000000000" pitchFamily="2" charset="0"/>
              </a:rPr>
              <a:t>colour</a:t>
            </a:r>
            <a:r>
              <a:rPr lang="en-US" sz="950" b="0" i="0" dirty="0">
                <a:solidFill>
                  <a:srgbClr val="3C3C3B"/>
                </a:solidFill>
                <a:effectLst/>
                <a:latin typeface="Montserrat" panose="00000500000000000000" pitchFamily="2" charset="0"/>
              </a:rPr>
              <a:t>. Fresh and clean with berry aromas and flavors. medium body.</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with pasta dishes or Mushroom Risottos. Serve at 18°C ​​/ 65°F.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sp>
        <p:nvSpPr>
          <p:cNvPr id="11" name="Oval 10">
            <a:extLst>
              <a:ext uri="{FF2B5EF4-FFF2-40B4-BE49-F238E27FC236}">
                <a16:creationId xmlns:a16="http://schemas.microsoft.com/office/drawing/2014/main" id="{85AFA942-74F8-4E05-63F4-8898DE2154AE}"/>
              </a:ext>
            </a:extLst>
          </p:cNvPr>
          <p:cNvSpPr/>
          <p:nvPr/>
        </p:nvSpPr>
        <p:spPr>
          <a:xfrm>
            <a:off x="-1327150" y="209884"/>
            <a:ext cx="762000" cy="7620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EUR</a:t>
            </a:r>
          </a:p>
        </p:txBody>
      </p:sp>
      <p:pic>
        <p:nvPicPr>
          <p:cNvPr id="3" name="Picture 2">
            <a:extLst>
              <a:ext uri="{FF2B5EF4-FFF2-40B4-BE49-F238E27FC236}">
                <a16:creationId xmlns:a16="http://schemas.microsoft.com/office/drawing/2014/main" id="{933CA8C6-E4F8-FC78-4577-31CB69FCD897}"/>
              </a:ext>
            </a:extLst>
          </p:cNvPr>
          <p:cNvPicPr>
            <a:picLocks noChangeAspect="1"/>
          </p:cNvPicPr>
          <p:nvPr/>
        </p:nvPicPr>
        <p:blipFill>
          <a:blip r:embed="rId6"/>
          <a:stretch>
            <a:fillRect/>
          </a:stretch>
        </p:blipFill>
        <p:spPr>
          <a:xfrm>
            <a:off x="5617311" y="3634884"/>
            <a:ext cx="1602000" cy="6139857"/>
          </a:xfrm>
          <a:prstGeom prst="rect">
            <a:avLst/>
          </a:prstGeom>
        </p:spPr>
      </p:pic>
    </p:spTree>
    <p:extLst>
      <p:ext uri="{BB962C8B-B14F-4D97-AF65-F5344CB8AC3E}">
        <p14:creationId xmlns:p14="http://schemas.microsoft.com/office/powerpoint/2010/main" val="1379490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object 7"/>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a:solidFill>
                <a:srgbClr val="FFFFFF"/>
              </a:solidFill>
              <a:latin typeface="Verdana"/>
              <a:cs typeface="Verdana"/>
            </a:endParaRPr>
          </a:p>
        </p:txBody>
      </p:sp>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Cabernet Sauvignon</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2023</a:t>
            </a:r>
          </a:p>
        </p:txBody>
      </p:sp>
      <p:sp>
        <p:nvSpPr>
          <p:cNvPr id="2" name="CuadroTexto 1">
            <a:extLst>
              <a:ext uri="{FF2B5EF4-FFF2-40B4-BE49-F238E27FC236}">
                <a16:creationId xmlns:a16="http://schemas.microsoft.com/office/drawing/2014/main" id="{0E76E377-2754-63A2-4752-DF38846963CD}"/>
              </a:ext>
            </a:extLst>
          </p:cNvPr>
          <p:cNvSpPr txBox="1"/>
          <p:nvPr/>
        </p:nvSpPr>
        <p:spPr>
          <a:xfrm>
            <a:off x="120650" y="2675027"/>
            <a:ext cx="5029200" cy="6786473"/>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Gravel and sandy soil.</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t>
            </a:r>
            <a:r>
              <a:rPr lang="en-US" sz="950" b="0" i="0" dirty="0" err="1">
                <a:solidFill>
                  <a:srgbClr val="3C3C3B"/>
                </a:solidFill>
                <a:effectLst/>
                <a:latin typeface="Montserrat" panose="00000500000000000000" pitchFamily="2" charset="0"/>
              </a:rPr>
              <a:t>a.s.l</a:t>
            </a:r>
            <a:r>
              <a:rPr lang="en-US" sz="950" b="0" i="0" dirty="0">
                <a:solidFill>
                  <a:srgbClr val="3C3C3B"/>
                </a:solidFill>
                <a:effectLst/>
                <a:latin typeface="Montserrat" panose="00000500000000000000" pitchFamily="2" charset="0"/>
              </a:rPr>
              <a:t>.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sourced from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are harvested early in the morning to preserve the freshness of the fruit. They are then fermented in stainless steel with selected yeasts at a maximum temperature of 26°C/78.8°F for 10 days. Un-oaked, to highlight the fruit and its varietal expression.</a:t>
            </a:r>
          </a:p>
          <a:p>
            <a:pPr marR="5080" algn="just">
              <a:lnSpc>
                <a:spcPct val="100000"/>
              </a:lnSpc>
            </a:pPr>
            <a:r>
              <a:rPr lang="en-US" sz="950" dirty="0">
                <a:solidFill>
                  <a:srgbClr val="3C3C3B"/>
                </a:solidFill>
                <a:latin typeface="Montserrat" panose="00000500000000000000" pitchFamily="2" charset="0"/>
                <a:cs typeface="Verdana"/>
              </a:rPr>
              <a:t> </a:t>
            </a: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Cabernet Sauvignon</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14%</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2,09</a:t>
            </a:r>
          </a:p>
          <a:p>
            <a:pPr algn="just"/>
            <a:r>
              <a:rPr lang="en-US" sz="950" spc="20" dirty="0">
                <a:solidFill>
                  <a:srgbClr val="3C3C3B"/>
                </a:solidFill>
                <a:latin typeface="Montserrat" panose="00000500000000000000" pitchFamily="2" charset="0"/>
                <a:cs typeface="Verdana"/>
              </a:rPr>
              <a:t>Acidit</a:t>
            </a:r>
            <a:r>
              <a:rPr lang="en-US" sz="950" spc="15" dirty="0">
                <a:solidFill>
                  <a:srgbClr val="3C3C3B"/>
                </a:solidFill>
                <a:latin typeface="Montserrat" panose="00000500000000000000" pitchFamily="2" charset="0"/>
                <a:cs typeface="Verdana"/>
              </a:rPr>
              <a:t>y</a:t>
            </a:r>
            <a:r>
              <a:rPr lang="en-US" sz="950" spc="-70" dirty="0">
                <a:solidFill>
                  <a:srgbClr val="3C3C3B"/>
                </a:solidFill>
                <a:latin typeface="Montserrat" panose="00000500000000000000" pitchFamily="2" charset="0"/>
                <a:cs typeface="Verdana"/>
              </a:rPr>
              <a:t> </a:t>
            </a:r>
            <a:r>
              <a:rPr lang="en-US" sz="950" spc="-135" dirty="0">
                <a:solidFill>
                  <a:srgbClr val="3C3C3B"/>
                </a:solidFill>
                <a:latin typeface="Montserrat" panose="00000500000000000000" pitchFamily="2" charset="0"/>
                <a:cs typeface="Verdana"/>
              </a:rPr>
              <a:t>/</a:t>
            </a:r>
            <a:r>
              <a:rPr lang="en-US" sz="950" spc="-70" dirty="0">
                <a:solidFill>
                  <a:srgbClr val="3C3C3B"/>
                </a:solidFill>
                <a:latin typeface="Montserrat" panose="00000500000000000000" pitchFamily="2" charset="0"/>
                <a:cs typeface="Verdana"/>
              </a:rPr>
              <a:t> </a:t>
            </a:r>
            <a:r>
              <a:rPr lang="en-US" sz="950" spc="105" dirty="0">
                <a:solidFill>
                  <a:srgbClr val="3C3C3B"/>
                </a:solidFill>
                <a:latin typeface="Montserrat" panose="00000500000000000000" pitchFamily="2" charset="0"/>
                <a:cs typeface="Verdana"/>
              </a:rPr>
              <a:t>PH</a:t>
            </a:r>
            <a:r>
              <a:rPr lang="es-419" sz="950" spc="105" dirty="0">
                <a:solidFill>
                  <a:srgbClr val="3C3C3B"/>
                </a:solidFill>
                <a:latin typeface="Montserrat" panose="00000500000000000000" pitchFamily="2" charset="0"/>
                <a:cs typeface="Verdana"/>
              </a:rPr>
              <a:t>: 5.47/3.67</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err="1">
                <a:solidFill>
                  <a:srgbClr val="3C3C3B"/>
                </a:solidFill>
                <a:latin typeface="Montserrat" panose="00000500000000000000" pitchFamily="2" charset="0"/>
                <a:cs typeface="Verdana"/>
              </a:rPr>
              <a:t>Tastin</a:t>
            </a:r>
            <a:r>
              <a:rPr lang="es-419" sz="950" b="1" dirty="0" err="1">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Intense ruby ​​red color. Fresh and clean with berry aromas and flavors. medium body.</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with grilled red meat and pork. Serve at 18°C/65°F.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sp>
        <p:nvSpPr>
          <p:cNvPr id="3" name="Oval 2">
            <a:extLst>
              <a:ext uri="{FF2B5EF4-FFF2-40B4-BE49-F238E27FC236}">
                <a16:creationId xmlns:a16="http://schemas.microsoft.com/office/drawing/2014/main" id="{623B79D9-7DC6-1A42-70D5-D55D4953CAEF}"/>
              </a:ext>
            </a:extLst>
          </p:cNvPr>
          <p:cNvSpPr/>
          <p:nvPr/>
        </p:nvSpPr>
        <p:spPr>
          <a:xfrm>
            <a:off x="-1327150" y="88900"/>
            <a:ext cx="762000" cy="7620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USA</a:t>
            </a:r>
          </a:p>
        </p:txBody>
      </p:sp>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pic>
        <p:nvPicPr>
          <p:cNvPr id="5" name="Picture 4">
            <a:extLst>
              <a:ext uri="{FF2B5EF4-FFF2-40B4-BE49-F238E27FC236}">
                <a16:creationId xmlns:a16="http://schemas.microsoft.com/office/drawing/2014/main" id="{7D29A6A5-AE92-9B26-C589-9527A3DC5B13}"/>
              </a:ext>
            </a:extLst>
          </p:cNvPr>
          <p:cNvPicPr>
            <a:picLocks noChangeAspect="1"/>
          </p:cNvPicPr>
          <p:nvPr/>
        </p:nvPicPr>
        <p:blipFill>
          <a:blip r:embed="rId6"/>
          <a:stretch>
            <a:fillRect/>
          </a:stretch>
        </p:blipFill>
        <p:spPr>
          <a:xfrm>
            <a:off x="5617311" y="3639331"/>
            <a:ext cx="1602000" cy="6135410"/>
          </a:xfrm>
          <a:prstGeom prst="rect">
            <a:avLst/>
          </a:prstGeom>
        </p:spPr>
      </p:pic>
    </p:spTree>
    <p:extLst>
      <p:ext uri="{BB962C8B-B14F-4D97-AF65-F5344CB8AC3E}">
        <p14:creationId xmlns:p14="http://schemas.microsoft.com/office/powerpoint/2010/main" val="3061111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object 7"/>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a:solidFill>
                <a:srgbClr val="FFFFFF"/>
              </a:solidFill>
              <a:latin typeface="Verdana"/>
              <a:cs typeface="Verdana"/>
            </a:endParaRPr>
          </a:p>
        </p:txBody>
      </p:sp>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Cabernet Sauvignon</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2023</a:t>
            </a:r>
          </a:p>
        </p:txBody>
      </p:sp>
      <p:sp>
        <p:nvSpPr>
          <p:cNvPr id="2" name="CuadroTexto 1">
            <a:extLst>
              <a:ext uri="{FF2B5EF4-FFF2-40B4-BE49-F238E27FC236}">
                <a16:creationId xmlns:a16="http://schemas.microsoft.com/office/drawing/2014/main" id="{0E76E377-2754-63A2-4752-DF38846963CD}"/>
              </a:ext>
            </a:extLst>
          </p:cNvPr>
          <p:cNvSpPr txBox="1"/>
          <p:nvPr/>
        </p:nvSpPr>
        <p:spPr>
          <a:xfrm>
            <a:off x="120650" y="2675027"/>
            <a:ext cx="5029200" cy="6786473"/>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Gravel and sandy soil.</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t>
            </a:r>
            <a:r>
              <a:rPr lang="en-US" sz="950" b="0" i="0" dirty="0" err="1">
                <a:solidFill>
                  <a:srgbClr val="3C3C3B"/>
                </a:solidFill>
                <a:effectLst/>
                <a:latin typeface="Montserrat" panose="00000500000000000000" pitchFamily="2" charset="0"/>
              </a:rPr>
              <a:t>a.s.l</a:t>
            </a:r>
            <a:r>
              <a:rPr lang="en-US" sz="950" b="0" i="0" dirty="0">
                <a:solidFill>
                  <a:srgbClr val="3C3C3B"/>
                </a:solidFill>
                <a:effectLst/>
                <a:latin typeface="Montserrat" panose="00000500000000000000" pitchFamily="2" charset="0"/>
              </a:rPr>
              <a:t>.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sourced from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are harvested early in the morning to preserve the freshness of the fruit. They are then fermented in stainless steel with selected yeasts at a maximum temperature of 26°C/78.8°F for 10 days. Un-oaked, to highlight the fruit and its varietal expression.</a:t>
            </a:r>
          </a:p>
          <a:p>
            <a:pPr marR="5080" algn="just">
              <a:lnSpc>
                <a:spcPct val="100000"/>
              </a:lnSpc>
            </a:pPr>
            <a:r>
              <a:rPr lang="en-US" sz="950" dirty="0">
                <a:solidFill>
                  <a:srgbClr val="3C3C3B"/>
                </a:solidFill>
                <a:latin typeface="Montserrat" panose="00000500000000000000" pitchFamily="2" charset="0"/>
                <a:cs typeface="Verdana"/>
              </a:rPr>
              <a:t> </a:t>
            </a: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Cabernet Sauvignon</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14%</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2,09</a:t>
            </a:r>
          </a:p>
          <a:p>
            <a:pPr algn="just"/>
            <a:r>
              <a:rPr lang="en-US" sz="950" spc="20" dirty="0">
                <a:solidFill>
                  <a:srgbClr val="3C3C3B"/>
                </a:solidFill>
                <a:latin typeface="Montserrat" panose="00000500000000000000" pitchFamily="2" charset="0"/>
                <a:cs typeface="Verdana"/>
              </a:rPr>
              <a:t>Acidit</a:t>
            </a:r>
            <a:r>
              <a:rPr lang="en-US" sz="950" spc="15" dirty="0">
                <a:solidFill>
                  <a:srgbClr val="3C3C3B"/>
                </a:solidFill>
                <a:latin typeface="Montserrat" panose="00000500000000000000" pitchFamily="2" charset="0"/>
                <a:cs typeface="Verdana"/>
              </a:rPr>
              <a:t>y</a:t>
            </a:r>
            <a:r>
              <a:rPr lang="en-US" sz="950" spc="-70" dirty="0">
                <a:solidFill>
                  <a:srgbClr val="3C3C3B"/>
                </a:solidFill>
                <a:latin typeface="Montserrat" panose="00000500000000000000" pitchFamily="2" charset="0"/>
                <a:cs typeface="Verdana"/>
              </a:rPr>
              <a:t> </a:t>
            </a:r>
            <a:r>
              <a:rPr lang="en-US" sz="950" spc="-135" dirty="0">
                <a:solidFill>
                  <a:srgbClr val="3C3C3B"/>
                </a:solidFill>
                <a:latin typeface="Montserrat" panose="00000500000000000000" pitchFamily="2" charset="0"/>
                <a:cs typeface="Verdana"/>
              </a:rPr>
              <a:t>/</a:t>
            </a:r>
            <a:r>
              <a:rPr lang="en-US" sz="950" spc="-70" dirty="0">
                <a:solidFill>
                  <a:srgbClr val="3C3C3B"/>
                </a:solidFill>
                <a:latin typeface="Montserrat" panose="00000500000000000000" pitchFamily="2" charset="0"/>
                <a:cs typeface="Verdana"/>
              </a:rPr>
              <a:t> </a:t>
            </a:r>
            <a:r>
              <a:rPr lang="en-US" sz="950" spc="105" dirty="0">
                <a:solidFill>
                  <a:srgbClr val="3C3C3B"/>
                </a:solidFill>
                <a:latin typeface="Montserrat" panose="00000500000000000000" pitchFamily="2" charset="0"/>
                <a:cs typeface="Verdana"/>
              </a:rPr>
              <a:t>PH</a:t>
            </a:r>
            <a:r>
              <a:rPr lang="es-419" sz="950" spc="105" dirty="0">
                <a:solidFill>
                  <a:srgbClr val="3C3C3B"/>
                </a:solidFill>
                <a:latin typeface="Montserrat" panose="00000500000000000000" pitchFamily="2" charset="0"/>
                <a:cs typeface="Verdana"/>
              </a:rPr>
              <a:t>: 5.47/3.67</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err="1">
                <a:solidFill>
                  <a:srgbClr val="3C3C3B"/>
                </a:solidFill>
                <a:latin typeface="Montserrat" panose="00000500000000000000" pitchFamily="2" charset="0"/>
                <a:cs typeface="Verdana"/>
              </a:rPr>
              <a:t>Tastin</a:t>
            </a:r>
            <a:r>
              <a:rPr lang="es-419" sz="950" b="1" dirty="0" err="1">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Intense ruby ​​red color. Fresh and clean with berry aromas and flavors. medium body.</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with grilled red meat and pork. Serve at 18°C/65°F.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sp>
        <p:nvSpPr>
          <p:cNvPr id="11" name="Oval 10">
            <a:extLst>
              <a:ext uri="{FF2B5EF4-FFF2-40B4-BE49-F238E27FC236}">
                <a16:creationId xmlns:a16="http://schemas.microsoft.com/office/drawing/2014/main" id="{82F6A7AC-7A1A-F791-FCE9-2E31329E3695}"/>
              </a:ext>
            </a:extLst>
          </p:cNvPr>
          <p:cNvSpPr/>
          <p:nvPr/>
        </p:nvSpPr>
        <p:spPr>
          <a:xfrm>
            <a:off x="-1327150" y="209884"/>
            <a:ext cx="762000" cy="7620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EUR</a:t>
            </a:r>
          </a:p>
        </p:txBody>
      </p:sp>
      <p:pic>
        <p:nvPicPr>
          <p:cNvPr id="5" name="Picture 4">
            <a:extLst>
              <a:ext uri="{FF2B5EF4-FFF2-40B4-BE49-F238E27FC236}">
                <a16:creationId xmlns:a16="http://schemas.microsoft.com/office/drawing/2014/main" id="{09414DFF-71B6-A158-BC0C-E8E604A09E65}"/>
              </a:ext>
            </a:extLst>
          </p:cNvPr>
          <p:cNvPicPr>
            <a:picLocks noChangeAspect="1"/>
          </p:cNvPicPr>
          <p:nvPr/>
        </p:nvPicPr>
        <p:blipFill>
          <a:blip r:embed="rId6"/>
          <a:stretch>
            <a:fillRect/>
          </a:stretch>
        </p:blipFill>
        <p:spPr>
          <a:xfrm>
            <a:off x="5617311" y="3634884"/>
            <a:ext cx="1602000" cy="6139857"/>
          </a:xfrm>
          <a:prstGeom prst="rect">
            <a:avLst/>
          </a:prstGeom>
        </p:spPr>
      </p:pic>
    </p:spTree>
    <p:extLst>
      <p:ext uri="{BB962C8B-B14F-4D97-AF65-F5344CB8AC3E}">
        <p14:creationId xmlns:p14="http://schemas.microsoft.com/office/powerpoint/2010/main" val="2963478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object 7"/>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err="1">
              <a:solidFill>
                <a:srgbClr val="FFFFFF"/>
              </a:solidFill>
              <a:latin typeface="Verdana"/>
              <a:cs typeface="Verdana"/>
            </a:endParaRPr>
          </a:p>
        </p:txBody>
      </p:sp>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Chardonnay</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2022</a:t>
            </a:r>
          </a:p>
        </p:txBody>
      </p:sp>
      <p:sp>
        <p:nvSpPr>
          <p:cNvPr id="2" name="CuadroTexto 1">
            <a:extLst>
              <a:ext uri="{FF2B5EF4-FFF2-40B4-BE49-F238E27FC236}">
                <a16:creationId xmlns:a16="http://schemas.microsoft.com/office/drawing/2014/main" id="{0E76E377-2754-63A2-4752-DF38846963CD}"/>
              </a:ext>
            </a:extLst>
          </p:cNvPr>
          <p:cNvSpPr txBox="1"/>
          <p:nvPr/>
        </p:nvSpPr>
        <p:spPr>
          <a:xfrm>
            <a:off x="120650" y="2675027"/>
            <a:ext cx="5029200" cy="6786473"/>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Sandy loam</a:t>
            </a:r>
            <a:r>
              <a:rPr lang="en-US" sz="950" dirty="0">
                <a:solidFill>
                  <a:srgbClr val="3C3C3B"/>
                </a:solidFill>
                <a:latin typeface="Montserrat" panose="00000500000000000000" pitchFamily="2" charset="0"/>
              </a:rPr>
              <a:t>.</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altitude.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from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are harvested and then fermented with selected yeasts at a maximum temperature of 15°C/59°F for 20 days.</a:t>
            </a:r>
          </a:p>
          <a:p>
            <a:pPr marR="5080"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Chardonnay </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13%</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1.67</a:t>
            </a:r>
            <a:endParaRPr lang="es-419" sz="950" b="0" i="0" dirty="0">
              <a:solidFill>
                <a:srgbClr val="3C3C3B"/>
              </a:solidFill>
              <a:effectLst/>
              <a:latin typeface="Montserrat" panose="00000500000000000000" pitchFamily="2" charset="0"/>
            </a:endParaRPr>
          </a:p>
          <a:p>
            <a:pPr algn="just"/>
            <a:r>
              <a:rPr lang="en-US" sz="950" spc="20" dirty="0">
                <a:solidFill>
                  <a:srgbClr val="3C3C3B"/>
                </a:solidFill>
                <a:latin typeface="Montserrat" panose="00000500000000000000" pitchFamily="2" charset="0"/>
                <a:cs typeface="Verdana"/>
              </a:rPr>
              <a:t>Acidit</a:t>
            </a:r>
            <a:r>
              <a:rPr lang="en-US" sz="950" spc="15" dirty="0">
                <a:solidFill>
                  <a:srgbClr val="3C3C3B"/>
                </a:solidFill>
                <a:latin typeface="Montserrat" panose="00000500000000000000" pitchFamily="2" charset="0"/>
                <a:cs typeface="Verdana"/>
              </a:rPr>
              <a:t>y</a:t>
            </a:r>
            <a:r>
              <a:rPr lang="en-US" sz="950" spc="-70" dirty="0">
                <a:solidFill>
                  <a:srgbClr val="3C3C3B"/>
                </a:solidFill>
                <a:latin typeface="Montserrat" panose="00000500000000000000" pitchFamily="2" charset="0"/>
                <a:cs typeface="Verdana"/>
              </a:rPr>
              <a:t> </a:t>
            </a:r>
            <a:r>
              <a:rPr lang="en-US" sz="950" spc="-135" dirty="0">
                <a:solidFill>
                  <a:srgbClr val="3C3C3B"/>
                </a:solidFill>
                <a:latin typeface="Montserrat" panose="00000500000000000000" pitchFamily="2" charset="0"/>
                <a:cs typeface="Verdana"/>
              </a:rPr>
              <a:t>/</a:t>
            </a:r>
            <a:r>
              <a:rPr lang="en-US" sz="950" spc="-70" dirty="0">
                <a:solidFill>
                  <a:srgbClr val="3C3C3B"/>
                </a:solidFill>
                <a:latin typeface="Montserrat" panose="00000500000000000000" pitchFamily="2" charset="0"/>
                <a:cs typeface="Verdana"/>
              </a:rPr>
              <a:t> </a:t>
            </a:r>
            <a:r>
              <a:rPr lang="en-US" sz="950" spc="105" dirty="0">
                <a:solidFill>
                  <a:srgbClr val="3C3C3B"/>
                </a:solidFill>
                <a:latin typeface="Montserrat" panose="00000500000000000000" pitchFamily="2" charset="0"/>
                <a:cs typeface="Verdana"/>
              </a:rPr>
              <a:t>PH</a:t>
            </a:r>
            <a:r>
              <a:rPr lang="es-419" sz="950" spc="10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5.72/3.31</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err="1">
                <a:solidFill>
                  <a:srgbClr val="3C3C3B"/>
                </a:solidFill>
                <a:latin typeface="Montserrat" panose="00000500000000000000" pitchFamily="2" charset="0"/>
                <a:cs typeface="Verdana"/>
              </a:rPr>
              <a:t>Tastin</a:t>
            </a:r>
            <a:r>
              <a:rPr lang="es-419" sz="950" b="1" dirty="0" err="1">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Light yellow with green shades. On the nose, it presents aromas of tropical fruits with citrus and floral notes. The palate shows concentrated notes of peach and green apple with fresh acidity. </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as an aperitif or with seafood, fish and goat cheeses. Serve between 8°C/46°F and 10°C/50°F.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sp>
        <p:nvSpPr>
          <p:cNvPr id="3" name="Oval 2">
            <a:extLst>
              <a:ext uri="{FF2B5EF4-FFF2-40B4-BE49-F238E27FC236}">
                <a16:creationId xmlns:a16="http://schemas.microsoft.com/office/drawing/2014/main" id="{623B79D9-7DC6-1A42-70D5-D55D4953CAEF}"/>
              </a:ext>
            </a:extLst>
          </p:cNvPr>
          <p:cNvSpPr/>
          <p:nvPr/>
        </p:nvSpPr>
        <p:spPr>
          <a:xfrm>
            <a:off x="-1327150" y="88900"/>
            <a:ext cx="762000" cy="7620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USA</a:t>
            </a:r>
          </a:p>
        </p:txBody>
      </p:sp>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pic>
        <p:nvPicPr>
          <p:cNvPr id="13" name="Picture 12">
            <a:extLst>
              <a:ext uri="{FF2B5EF4-FFF2-40B4-BE49-F238E27FC236}">
                <a16:creationId xmlns:a16="http://schemas.microsoft.com/office/drawing/2014/main" id="{303163EE-4082-F8D0-2A0D-0971F49858FB}"/>
              </a:ext>
            </a:extLst>
          </p:cNvPr>
          <p:cNvPicPr>
            <a:picLocks noChangeAspect="1"/>
          </p:cNvPicPr>
          <p:nvPr/>
        </p:nvPicPr>
        <p:blipFill>
          <a:blip r:embed="rId6"/>
          <a:stretch>
            <a:fillRect/>
          </a:stretch>
        </p:blipFill>
        <p:spPr>
          <a:xfrm>
            <a:off x="5617312" y="3639330"/>
            <a:ext cx="1641136" cy="6113017"/>
          </a:xfrm>
          <a:prstGeom prst="rect">
            <a:avLst/>
          </a:prstGeom>
        </p:spPr>
      </p:pic>
    </p:spTree>
    <p:extLst>
      <p:ext uri="{BB962C8B-B14F-4D97-AF65-F5344CB8AC3E}">
        <p14:creationId xmlns:p14="http://schemas.microsoft.com/office/powerpoint/2010/main" val="217139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object 7"/>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err="1">
              <a:solidFill>
                <a:srgbClr val="FFFFFF"/>
              </a:solidFill>
              <a:latin typeface="Verdana"/>
              <a:cs typeface="Verdana"/>
            </a:endParaRPr>
          </a:p>
        </p:txBody>
      </p:sp>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Chardonnay</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2022</a:t>
            </a:r>
          </a:p>
        </p:txBody>
      </p:sp>
      <p:sp>
        <p:nvSpPr>
          <p:cNvPr id="2" name="CuadroTexto 1">
            <a:extLst>
              <a:ext uri="{FF2B5EF4-FFF2-40B4-BE49-F238E27FC236}">
                <a16:creationId xmlns:a16="http://schemas.microsoft.com/office/drawing/2014/main" id="{0E76E377-2754-63A2-4752-DF38846963CD}"/>
              </a:ext>
            </a:extLst>
          </p:cNvPr>
          <p:cNvSpPr txBox="1"/>
          <p:nvPr/>
        </p:nvSpPr>
        <p:spPr>
          <a:xfrm>
            <a:off x="120650" y="2675027"/>
            <a:ext cx="5029200" cy="6786473"/>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Sandy loam</a:t>
            </a:r>
            <a:r>
              <a:rPr lang="en-US" sz="950" dirty="0">
                <a:solidFill>
                  <a:srgbClr val="3C3C3B"/>
                </a:solidFill>
                <a:latin typeface="Montserrat" panose="00000500000000000000" pitchFamily="2" charset="0"/>
              </a:rPr>
              <a:t>.</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altitude.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from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are harvested and then fermented with selected yeasts at a maximum temperature of 15°C/59°F for 20 days.</a:t>
            </a:r>
          </a:p>
          <a:p>
            <a:pPr marR="5080"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Chardonnay </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13%</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1.67</a:t>
            </a:r>
            <a:endParaRPr lang="es-419" sz="950" b="0" i="0" dirty="0">
              <a:solidFill>
                <a:srgbClr val="3C3C3B"/>
              </a:solidFill>
              <a:effectLst/>
              <a:latin typeface="Montserrat" panose="00000500000000000000" pitchFamily="2" charset="0"/>
            </a:endParaRPr>
          </a:p>
          <a:p>
            <a:pPr algn="just"/>
            <a:r>
              <a:rPr lang="en-US" sz="950" spc="20" dirty="0">
                <a:solidFill>
                  <a:srgbClr val="3C3C3B"/>
                </a:solidFill>
                <a:latin typeface="Montserrat" panose="00000500000000000000" pitchFamily="2" charset="0"/>
                <a:cs typeface="Verdana"/>
              </a:rPr>
              <a:t>Acidit</a:t>
            </a:r>
            <a:r>
              <a:rPr lang="en-US" sz="950" spc="15" dirty="0">
                <a:solidFill>
                  <a:srgbClr val="3C3C3B"/>
                </a:solidFill>
                <a:latin typeface="Montserrat" panose="00000500000000000000" pitchFamily="2" charset="0"/>
                <a:cs typeface="Verdana"/>
              </a:rPr>
              <a:t>y</a:t>
            </a:r>
            <a:r>
              <a:rPr lang="en-US" sz="950" spc="-70" dirty="0">
                <a:solidFill>
                  <a:srgbClr val="3C3C3B"/>
                </a:solidFill>
                <a:latin typeface="Montserrat" panose="00000500000000000000" pitchFamily="2" charset="0"/>
                <a:cs typeface="Verdana"/>
              </a:rPr>
              <a:t> </a:t>
            </a:r>
            <a:r>
              <a:rPr lang="en-US" sz="950" spc="-135" dirty="0">
                <a:solidFill>
                  <a:srgbClr val="3C3C3B"/>
                </a:solidFill>
                <a:latin typeface="Montserrat" panose="00000500000000000000" pitchFamily="2" charset="0"/>
                <a:cs typeface="Verdana"/>
              </a:rPr>
              <a:t>/</a:t>
            </a:r>
            <a:r>
              <a:rPr lang="en-US" sz="950" spc="-70" dirty="0">
                <a:solidFill>
                  <a:srgbClr val="3C3C3B"/>
                </a:solidFill>
                <a:latin typeface="Montserrat" panose="00000500000000000000" pitchFamily="2" charset="0"/>
                <a:cs typeface="Verdana"/>
              </a:rPr>
              <a:t> </a:t>
            </a:r>
            <a:r>
              <a:rPr lang="en-US" sz="950" spc="105" dirty="0">
                <a:solidFill>
                  <a:srgbClr val="3C3C3B"/>
                </a:solidFill>
                <a:latin typeface="Montserrat" panose="00000500000000000000" pitchFamily="2" charset="0"/>
                <a:cs typeface="Verdana"/>
              </a:rPr>
              <a:t>PH</a:t>
            </a:r>
            <a:r>
              <a:rPr lang="es-419" sz="950" spc="10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5.72/3.31</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a:solidFill>
                  <a:srgbClr val="3C3C3B"/>
                </a:solidFill>
                <a:latin typeface="Montserrat" panose="00000500000000000000" pitchFamily="2" charset="0"/>
                <a:cs typeface="Verdana"/>
              </a:rPr>
              <a:t>Tastin</a:t>
            </a:r>
            <a:r>
              <a:rPr lang="es-419" sz="950" b="1" dirty="0">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Light yellow with green shades. On the nose, it presents aromas of tropical fruits with citrus and floral notes. The palate shows concentrated notes of peach and green apple with fresh acidity. </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as an aperitif or with seafood, fish and goat cheeses. Serve between 8°C/46°F and 10°C/50°F.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pic>
        <p:nvPicPr>
          <p:cNvPr id="13" name="Picture 12">
            <a:extLst>
              <a:ext uri="{FF2B5EF4-FFF2-40B4-BE49-F238E27FC236}">
                <a16:creationId xmlns:a16="http://schemas.microsoft.com/office/drawing/2014/main" id="{303163EE-4082-F8D0-2A0D-0971F49858FB}"/>
              </a:ext>
            </a:extLst>
          </p:cNvPr>
          <p:cNvPicPr>
            <a:picLocks noChangeAspect="1"/>
          </p:cNvPicPr>
          <p:nvPr/>
        </p:nvPicPr>
        <p:blipFill>
          <a:blip r:embed="rId6"/>
          <a:stretch>
            <a:fillRect/>
          </a:stretch>
        </p:blipFill>
        <p:spPr>
          <a:xfrm>
            <a:off x="5617312" y="3639330"/>
            <a:ext cx="1641136" cy="6113017"/>
          </a:xfrm>
          <a:prstGeom prst="rect">
            <a:avLst/>
          </a:prstGeom>
        </p:spPr>
      </p:pic>
      <p:sp>
        <p:nvSpPr>
          <p:cNvPr id="14" name="Oval 13">
            <a:extLst>
              <a:ext uri="{FF2B5EF4-FFF2-40B4-BE49-F238E27FC236}">
                <a16:creationId xmlns:a16="http://schemas.microsoft.com/office/drawing/2014/main" id="{9FAB0A31-19A6-D182-D09C-246D04B3103E}"/>
              </a:ext>
            </a:extLst>
          </p:cNvPr>
          <p:cNvSpPr/>
          <p:nvPr/>
        </p:nvSpPr>
        <p:spPr>
          <a:xfrm>
            <a:off x="-1327150" y="209884"/>
            <a:ext cx="762000" cy="7620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EUR</a:t>
            </a:r>
          </a:p>
        </p:txBody>
      </p:sp>
    </p:spTree>
    <p:extLst>
      <p:ext uri="{BB962C8B-B14F-4D97-AF65-F5344CB8AC3E}">
        <p14:creationId xmlns:p14="http://schemas.microsoft.com/office/powerpoint/2010/main" val="3474923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Chardonnay</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2023</a:t>
            </a: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sp>
        <p:nvSpPr>
          <p:cNvPr id="3" name="Oval 2">
            <a:extLst>
              <a:ext uri="{FF2B5EF4-FFF2-40B4-BE49-F238E27FC236}">
                <a16:creationId xmlns:a16="http://schemas.microsoft.com/office/drawing/2014/main" id="{623B79D9-7DC6-1A42-70D5-D55D4953CAEF}"/>
              </a:ext>
            </a:extLst>
          </p:cNvPr>
          <p:cNvSpPr/>
          <p:nvPr/>
        </p:nvSpPr>
        <p:spPr>
          <a:xfrm>
            <a:off x="-1327150" y="88900"/>
            <a:ext cx="762000" cy="7620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USA</a:t>
            </a:r>
          </a:p>
        </p:txBody>
      </p:sp>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pic>
        <p:nvPicPr>
          <p:cNvPr id="13" name="Picture 12">
            <a:extLst>
              <a:ext uri="{FF2B5EF4-FFF2-40B4-BE49-F238E27FC236}">
                <a16:creationId xmlns:a16="http://schemas.microsoft.com/office/drawing/2014/main" id="{303163EE-4082-F8D0-2A0D-0971F49858FB}"/>
              </a:ext>
            </a:extLst>
          </p:cNvPr>
          <p:cNvPicPr>
            <a:picLocks noChangeAspect="1"/>
          </p:cNvPicPr>
          <p:nvPr/>
        </p:nvPicPr>
        <p:blipFill>
          <a:blip r:embed="rId6"/>
          <a:stretch>
            <a:fillRect/>
          </a:stretch>
        </p:blipFill>
        <p:spPr>
          <a:xfrm>
            <a:off x="5617312" y="3639330"/>
            <a:ext cx="1641136" cy="6113017"/>
          </a:xfrm>
          <a:prstGeom prst="rect">
            <a:avLst/>
          </a:prstGeom>
        </p:spPr>
      </p:pic>
      <p:sp>
        <p:nvSpPr>
          <p:cNvPr id="5" name="object 7">
            <a:extLst>
              <a:ext uri="{FF2B5EF4-FFF2-40B4-BE49-F238E27FC236}">
                <a16:creationId xmlns:a16="http://schemas.microsoft.com/office/drawing/2014/main" id="{81E3919B-F441-4569-241F-69B7DF0EF1FE}"/>
              </a:ext>
            </a:extLst>
          </p:cNvPr>
          <p:cNvSpPr txBox="1"/>
          <p:nvPr/>
        </p:nvSpPr>
        <p:spPr>
          <a:xfrm>
            <a:off x="5454650" y="2908300"/>
            <a:ext cx="1943621" cy="546303"/>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a:p>
            <a:pPr marL="12065" marR="5080" algn="ctr">
              <a:lnSpc>
                <a:spcPct val="100000"/>
              </a:lnSpc>
              <a:spcBef>
                <a:spcPts val="100"/>
              </a:spcBef>
            </a:pPr>
            <a:endParaRPr lang="en-US" sz="1100" b="1" spc="40" dirty="0" err="1">
              <a:solidFill>
                <a:srgbClr val="FFFFFF"/>
              </a:solidFill>
              <a:latin typeface="Verdana"/>
              <a:cs typeface="Verdana"/>
            </a:endParaRPr>
          </a:p>
        </p:txBody>
      </p:sp>
      <p:sp>
        <p:nvSpPr>
          <p:cNvPr id="8" name="CuadroTexto 1">
            <a:extLst>
              <a:ext uri="{FF2B5EF4-FFF2-40B4-BE49-F238E27FC236}">
                <a16:creationId xmlns:a16="http://schemas.microsoft.com/office/drawing/2014/main" id="{ABE34933-855B-72C1-01AD-5AA91F5C8849}"/>
              </a:ext>
            </a:extLst>
          </p:cNvPr>
          <p:cNvSpPr txBox="1"/>
          <p:nvPr/>
        </p:nvSpPr>
        <p:spPr>
          <a:xfrm>
            <a:off x="120650" y="2687439"/>
            <a:ext cx="5029200" cy="7078861"/>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Sandy loam</a:t>
            </a:r>
            <a:r>
              <a:rPr lang="en-US" sz="950" dirty="0">
                <a:solidFill>
                  <a:srgbClr val="3C3C3B"/>
                </a:solidFill>
                <a:latin typeface="Montserrat" panose="00000500000000000000" pitchFamily="2" charset="0"/>
              </a:rPr>
              <a:t>.</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altitude.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sourced from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are harvested early in the morning to preserve the freshness of the fruit. They are then fermented in stainless steel with selected yeasts at a maximum temperature of 15°C/59°F for 20 days.  Un-oaked, to highlight the fruit and its varietal expression.</a:t>
            </a:r>
          </a:p>
          <a:p>
            <a:pPr marR="5080"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Chardonnay </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13%</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1,76</a:t>
            </a:r>
            <a:endParaRPr lang="es-419" sz="950" b="0" i="0" dirty="0">
              <a:solidFill>
                <a:srgbClr val="3C3C3B"/>
              </a:solidFill>
              <a:effectLst/>
              <a:latin typeface="Montserrat" panose="00000500000000000000" pitchFamily="2" charset="0"/>
            </a:endParaRPr>
          </a:p>
          <a:p>
            <a:pPr algn="just"/>
            <a:r>
              <a:rPr lang="en-US" sz="950" spc="20" dirty="0">
                <a:solidFill>
                  <a:srgbClr val="3C3C3B"/>
                </a:solidFill>
                <a:latin typeface="Montserrat" panose="00000500000000000000" pitchFamily="2" charset="0"/>
                <a:cs typeface="Verdana"/>
              </a:rPr>
              <a:t>Acidit</a:t>
            </a:r>
            <a:r>
              <a:rPr lang="en-US" sz="950" spc="15" dirty="0">
                <a:solidFill>
                  <a:srgbClr val="3C3C3B"/>
                </a:solidFill>
                <a:latin typeface="Montserrat" panose="00000500000000000000" pitchFamily="2" charset="0"/>
                <a:cs typeface="Verdana"/>
              </a:rPr>
              <a:t>y</a:t>
            </a:r>
            <a:r>
              <a:rPr lang="en-US" sz="950" spc="-70" dirty="0">
                <a:solidFill>
                  <a:srgbClr val="3C3C3B"/>
                </a:solidFill>
                <a:latin typeface="Montserrat" panose="00000500000000000000" pitchFamily="2" charset="0"/>
                <a:cs typeface="Verdana"/>
              </a:rPr>
              <a:t> </a:t>
            </a:r>
            <a:r>
              <a:rPr lang="en-US" sz="950" spc="-135" dirty="0">
                <a:solidFill>
                  <a:srgbClr val="3C3C3B"/>
                </a:solidFill>
                <a:latin typeface="Montserrat" panose="00000500000000000000" pitchFamily="2" charset="0"/>
                <a:cs typeface="Verdana"/>
              </a:rPr>
              <a:t>/</a:t>
            </a:r>
            <a:r>
              <a:rPr lang="en-US" sz="950" spc="-70" dirty="0">
                <a:solidFill>
                  <a:srgbClr val="3C3C3B"/>
                </a:solidFill>
                <a:latin typeface="Montserrat" panose="00000500000000000000" pitchFamily="2" charset="0"/>
                <a:cs typeface="Verdana"/>
              </a:rPr>
              <a:t> </a:t>
            </a:r>
            <a:r>
              <a:rPr lang="en-US" sz="950" spc="105" dirty="0">
                <a:solidFill>
                  <a:srgbClr val="3C3C3B"/>
                </a:solidFill>
                <a:latin typeface="Montserrat" panose="00000500000000000000" pitchFamily="2" charset="0"/>
                <a:cs typeface="Verdana"/>
              </a:rPr>
              <a:t>PH</a:t>
            </a:r>
            <a:r>
              <a:rPr lang="es-419" sz="950" spc="10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5.55/3.30</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err="1">
                <a:solidFill>
                  <a:srgbClr val="3C3C3B"/>
                </a:solidFill>
                <a:latin typeface="Montserrat" panose="00000500000000000000" pitchFamily="2" charset="0"/>
                <a:cs typeface="Verdana"/>
              </a:rPr>
              <a:t>Tastin</a:t>
            </a:r>
            <a:r>
              <a:rPr lang="es-419" sz="950" b="1" dirty="0" err="1">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Light yellow with green shades. On the nose, it presents aromas of tropical fruits with citrus and floral notes. The palate shows concentrated notes of peach and green apple with fresh acidity. </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as an aperitif or with seafood, fish and goat cheeses. Serve between 8°C/46°F and 10°C/50°F.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spTree>
    <p:extLst>
      <p:ext uri="{BB962C8B-B14F-4D97-AF65-F5344CB8AC3E}">
        <p14:creationId xmlns:p14="http://schemas.microsoft.com/office/powerpoint/2010/main" val="92731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id="{AED8AE77-00BD-6DBE-769F-64F435818C6F}"/>
              </a:ext>
            </a:extLst>
          </p:cNvPr>
          <p:cNvSpPr txBox="1"/>
          <p:nvPr/>
        </p:nvSpPr>
        <p:spPr>
          <a:xfrm>
            <a:off x="196850" y="1900411"/>
            <a:ext cx="6172200" cy="474489"/>
          </a:xfrm>
          <a:prstGeom prst="rect">
            <a:avLst/>
          </a:prstGeom>
        </p:spPr>
        <p:txBody>
          <a:bodyPr vert="horz" wrap="square" lIns="0" tIns="12700" rIns="0" bIns="0" rtlCol="0">
            <a:spAutoFit/>
          </a:bodyPr>
          <a:lstStyle/>
          <a:p>
            <a:pPr marL="24765" marR="613410">
              <a:lnSpc>
                <a:spcPct val="100000"/>
              </a:lnSpc>
              <a:spcBef>
                <a:spcPts val="100"/>
              </a:spcBef>
            </a:pPr>
            <a:r>
              <a:rPr lang="es-419" sz="1500" b="1" spc="65" dirty="0">
                <a:solidFill>
                  <a:srgbClr val="3B3B3A"/>
                </a:solidFill>
                <a:latin typeface="Montserrat" panose="00000500000000000000" pitchFamily="2" charset="0"/>
                <a:cs typeface="Verdana"/>
              </a:rPr>
              <a:t>Hunuc Organic Chardonnay</a:t>
            </a:r>
            <a:endParaRPr lang="es-419" sz="1500" b="1" dirty="0">
              <a:latin typeface="Montserrat" panose="00000500000000000000" pitchFamily="2" charset="0"/>
              <a:cs typeface="Verdana"/>
            </a:endParaRPr>
          </a:p>
          <a:p>
            <a:pPr marL="24765">
              <a:lnSpc>
                <a:spcPct val="100000"/>
              </a:lnSpc>
            </a:pPr>
            <a:r>
              <a:rPr lang="es-419" sz="1500" b="1" spc="65" dirty="0">
                <a:solidFill>
                  <a:srgbClr val="3B3B3A"/>
                </a:solidFill>
                <a:latin typeface="Montserrat" panose="00000500000000000000" pitchFamily="2" charset="0"/>
              </a:rPr>
              <a:t>2023</a:t>
            </a:r>
          </a:p>
        </p:txBody>
      </p:sp>
      <p:pic>
        <p:nvPicPr>
          <p:cNvPr id="4" name="Imagen 3" descr="Logotipo&#10;&#10;Descripción generada automáticamente">
            <a:extLst>
              <a:ext uri="{FF2B5EF4-FFF2-40B4-BE49-F238E27FC236}">
                <a16:creationId xmlns:a16="http://schemas.microsoft.com/office/drawing/2014/main" id="{E9DA37B7-10D1-E40F-2112-BE8744D5B0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7850" y="241300"/>
            <a:ext cx="4035552" cy="1072896"/>
          </a:xfrm>
          <a:prstGeom prst="rect">
            <a:avLst/>
          </a:prstGeom>
        </p:spPr>
      </p:pic>
      <p:pic>
        <p:nvPicPr>
          <p:cNvPr id="10" name="Picture 9">
            <a:extLst>
              <a:ext uri="{FF2B5EF4-FFF2-40B4-BE49-F238E27FC236}">
                <a16:creationId xmlns:a16="http://schemas.microsoft.com/office/drawing/2014/main" id="{0F897130-D07B-17F1-4C44-A94827F5EC93}"/>
              </a:ext>
            </a:extLst>
          </p:cNvPr>
          <p:cNvPicPr>
            <a:picLocks noChangeAspect="1"/>
          </p:cNvPicPr>
          <p:nvPr/>
        </p:nvPicPr>
        <p:blipFill>
          <a:blip r:embed="rId5"/>
          <a:stretch>
            <a:fillRect/>
          </a:stretch>
        </p:blipFill>
        <p:spPr>
          <a:xfrm>
            <a:off x="5581551" y="9537700"/>
            <a:ext cx="1513738" cy="725244"/>
          </a:xfrm>
          <a:prstGeom prst="rect">
            <a:avLst/>
          </a:prstGeom>
        </p:spPr>
      </p:pic>
      <p:pic>
        <p:nvPicPr>
          <p:cNvPr id="13" name="Picture 12">
            <a:extLst>
              <a:ext uri="{FF2B5EF4-FFF2-40B4-BE49-F238E27FC236}">
                <a16:creationId xmlns:a16="http://schemas.microsoft.com/office/drawing/2014/main" id="{303163EE-4082-F8D0-2A0D-0971F49858FB}"/>
              </a:ext>
            </a:extLst>
          </p:cNvPr>
          <p:cNvPicPr>
            <a:picLocks noChangeAspect="1"/>
          </p:cNvPicPr>
          <p:nvPr/>
        </p:nvPicPr>
        <p:blipFill>
          <a:blip r:embed="rId6"/>
          <a:stretch>
            <a:fillRect/>
          </a:stretch>
        </p:blipFill>
        <p:spPr>
          <a:xfrm>
            <a:off x="5617312" y="3639330"/>
            <a:ext cx="1641136" cy="6113017"/>
          </a:xfrm>
          <a:prstGeom prst="rect">
            <a:avLst/>
          </a:prstGeom>
        </p:spPr>
      </p:pic>
      <p:sp>
        <p:nvSpPr>
          <p:cNvPr id="5" name="object 7">
            <a:extLst>
              <a:ext uri="{FF2B5EF4-FFF2-40B4-BE49-F238E27FC236}">
                <a16:creationId xmlns:a16="http://schemas.microsoft.com/office/drawing/2014/main" id="{81E3919B-F441-4569-241F-69B7DF0EF1FE}"/>
              </a:ext>
            </a:extLst>
          </p:cNvPr>
          <p:cNvSpPr txBox="1"/>
          <p:nvPr/>
        </p:nvSpPr>
        <p:spPr>
          <a:xfrm>
            <a:off x="5454650" y="2908300"/>
            <a:ext cx="1943621" cy="364202"/>
          </a:xfrm>
          <a:prstGeom prst="rect">
            <a:avLst/>
          </a:prstGeom>
        </p:spPr>
        <p:txBody>
          <a:bodyPr vert="horz" wrap="square" lIns="0" tIns="12700" rIns="0" bIns="0" rtlCol="0">
            <a:spAutoFit/>
          </a:bodyPr>
          <a:lstStyle/>
          <a:p>
            <a:pPr marL="12065" marR="5080" algn="ctr">
              <a:lnSpc>
                <a:spcPct val="100000"/>
              </a:lnSpc>
              <a:spcBef>
                <a:spcPts val="100"/>
              </a:spcBef>
            </a:pPr>
            <a:r>
              <a:rPr lang="en-US" sz="1100" b="1" spc="40" dirty="0" err="1">
                <a:solidFill>
                  <a:srgbClr val="FFFFFF"/>
                </a:solidFill>
                <a:latin typeface="Verdana"/>
                <a:cs typeface="Verdana"/>
              </a:rPr>
              <a:t>Uco</a:t>
            </a:r>
            <a:r>
              <a:rPr lang="en-US" sz="1100" b="1" spc="40" dirty="0">
                <a:solidFill>
                  <a:srgbClr val="FFFFFF"/>
                </a:solidFill>
                <a:latin typeface="Verdana"/>
                <a:cs typeface="Verdana"/>
              </a:rPr>
              <a:t> Valley,</a:t>
            </a:r>
          </a:p>
          <a:p>
            <a:pPr marL="12065" marR="5080" algn="ctr">
              <a:lnSpc>
                <a:spcPct val="100000"/>
              </a:lnSpc>
              <a:spcBef>
                <a:spcPts val="100"/>
              </a:spcBef>
            </a:pPr>
            <a:r>
              <a:rPr lang="en-US" sz="1100" b="1" spc="40" dirty="0">
                <a:solidFill>
                  <a:srgbClr val="FFFFFF"/>
                </a:solidFill>
                <a:latin typeface="Verdana"/>
                <a:cs typeface="Verdana"/>
              </a:rPr>
              <a:t>Mendoza, Argentina</a:t>
            </a:r>
          </a:p>
        </p:txBody>
      </p:sp>
      <p:sp>
        <p:nvSpPr>
          <p:cNvPr id="8" name="CuadroTexto 1">
            <a:extLst>
              <a:ext uri="{FF2B5EF4-FFF2-40B4-BE49-F238E27FC236}">
                <a16:creationId xmlns:a16="http://schemas.microsoft.com/office/drawing/2014/main" id="{ABE34933-855B-72C1-01AD-5AA91F5C8849}"/>
              </a:ext>
            </a:extLst>
          </p:cNvPr>
          <p:cNvSpPr txBox="1"/>
          <p:nvPr/>
        </p:nvSpPr>
        <p:spPr>
          <a:xfrm>
            <a:off x="120650" y="2687439"/>
            <a:ext cx="5029200" cy="7078861"/>
          </a:xfrm>
          <a:prstGeom prst="rect">
            <a:avLst/>
          </a:prstGeom>
          <a:noFill/>
        </p:spPr>
        <p:txBody>
          <a:bodyPr wrap="square" rtlCol="0">
            <a:spAutoFit/>
          </a:bodyPr>
          <a:lstStyle/>
          <a:p>
            <a:pPr algn="just">
              <a:lnSpc>
                <a:spcPts val="1305"/>
              </a:lnSpc>
            </a:pPr>
            <a:r>
              <a:rPr lang="en-US" sz="950" b="1" spc="-40" dirty="0">
                <a:solidFill>
                  <a:srgbClr val="3C3C3B"/>
                </a:solidFill>
                <a:latin typeface="Montserrat" panose="00000500000000000000" pitchFamily="2" charset="0"/>
              </a:rPr>
              <a:t>Background:</a:t>
            </a:r>
          </a:p>
          <a:p>
            <a:pPr marR="5080" algn="just">
              <a:lnSpc>
                <a:spcPts val="1080"/>
              </a:lnSpc>
            </a:pPr>
            <a:r>
              <a:rPr lang="en-US" sz="950" b="0" i="0" dirty="0">
                <a:solidFill>
                  <a:srgbClr val="3C3C3B"/>
                </a:solidFill>
                <a:effectLst/>
                <a:latin typeface="Montserrat" panose="00000500000000000000" pitchFamily="2" charset="0"/>
              </a:rPr>
              <a:t>In the </a:t>
            </a:r>
            <a:r>
              <a:rPr lang="en-US" sz="950" b="0" i="0" dirty="0" err="1">
                <a:solidFill>
                  <a:srgbClr val="3C3C3B"/>
                </a:solidFill>
                <a:effectLst/>
                <a:latin typeface="Montserrat" panose="00000500000000000000" pitchFamily="2" charset="0"/>
              </a:rPr>
              <a:t>Huarpe</a:t>
            </a:r>
            <a:r>
              <a:rPr lang="en-US" sz="950" b="0" i="0" dirty="0">
                <a:solidFill>
                  <a:srgbClr val="3C3C3B"/>
                </a:solidFill>
                <a:effectLst/>
                <a:latin typeface="Montserrat" panose="00000500000000000000" pitchFamily="2" charset="0"/>
              </a:rPr>
              <a:t> Culture, an ancient indigenous people of Argentina, living in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region,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the first habitant of the </a:t>
            </a:r>
            <a:r>
              <a:rPr lang="en-US" sz="950" b="0" i="0" dirty="0" err="1">
                <a:solidFill>
                  <a:srgbClr val="3C3C3B"/>
                </a:solidFill>
                <a:effectLst/>
                <a:latin typeface="Montserrat" panose="00000500000000000000" pitchFamily="2" charset="0"/>
              </a:rPr>
              <a:t>Cuyo</a:t>
            </a:r>
            <a:r>
              <a:rPr lang="en-US" sz="950" b="0" i="0" dirty="0">
                <a:solidFill>
                  <a:srgbClr val="3C3C3B"/>
                </a:solidFill>
                <a:effectLst/>
                <a:latin typeface="Montserrat" panose="00000500000000000000" pitchFamily="2" charset="0"/>
              </a:rPr>
              <a:t> territories. He is considered the god of the sun and the mountain. As pioneers of </a:t>
            </a:r>
            <a:r>
              <a:rPr lang="en-US" sz="950" b="0" i="0" dirty="0" err="1">
                <a:solidFill>
                  <a:srgbClr val="3C3C3B"/>
                </a:solidFill>
                <a:effectLst/>
                <a:latin typeface="Montserrat" panose="00000500000000000000" pitchFamily="2" charset="0"/>
              </a:rPr>
              <a:t>Gualtallary</a:t>
            </a:r>
            <a:r>
              <a:rPr lang="en-US" sz="950" b="0" i="0" dirty="0">
                <a:solidFill>
                  <a:srgbClr val="3C3C3B"/>
                </a:solidFill>
                <a:effectLst/>
                <a:latin typeface="Montserrat" panose="00000500000000000000" pitchFamily="2" charset="0"/>
              </a:rPr>
              <a:t> and as a tribute to the territory in which Domaine Bouquet is established, </a:t>
            </a:r>
            <a:r>
              <a:rPr lang="en-US" sz="950" b="0" i="0" dirty="0" err="1">
                <a:solidFill>
                  <a:srgbClr val="3C3C3B"/>
                </a:solidFill>
                <a:effectLst/>
                <a:latin typeface="Montserrat" panose="00000500000000000000" pitchFamily="2" charset="0"/>
              </a:rPr>
              <a:t>Hunuc</a:t>
            </a:r>
            <a:r>
              <a:rPr lang="en-US" sz="950" b="0" i="0" dirty="0">
                <a:solidFill>
                  <a:srgbClr val="3C3C3B"/>
                </a:solidFill>
                <a:effectLst/>
                <a:latin typeface="Montserrat" panose="00000500000000000000" pitchFamily="2" charset="0"/>
              </a:rPr>
              <a:t> was born. A line of honest wines inspired by the fruits from the earth, the mountains, and the sun.</a:t>
            </a:r>
          </a:p>
          <a:p>
            <a:pPr marR="5080" algn="just">
              <a:lnSpc>
                <a:spcPts val="1080"/>
              </a:lnSpc>
            </a:pPr>
            <a:endParaRPr lang="en-US" sz="950" spc="-40" dirty="0">
              <a:solidFill>
                <a:srgbClr val="3C3C3B"/>
              </a:solidFill>
              <a:latin typeface="Montserrat" panose="00000500000000000000" pitchFamily="2" charset="0"/>
              <a:cs typeface="Verdana"/>
            </a:endParaRPr>
          </a:p>
          <a:p>
            <a:pPr marR="5080" algn="just">
              <a:lnSpc>
                <a:spcPts val="1080"/>
              </a:lnSpc>
            </a:pPr>
            <a:r>
              <a:rPr lang="en-US" sz="950" b="1" spc="-40" dirty="0">
                <a:solidFill>
                  <a:srgbClr val="3C3C3B"/>
                </a:solidFill>
                <a:latin typeface="Montserrat" panose="00000500000000000000" pitchFamily="2" charset="0"/>
                <a:cs typeface="Verdana"/>
              </a:rPr>
              <a:t>Soil:</a:t>
            </a:r>
            <a:endParaRPr lang="en-US" sz="950" b="1" dirty="0">
              <a:solidFill>
                <a:srgbClr val="3C3C3B"/>
              </a:solidFill>
              <a:latin typeface="Montserrat" panose="00000500000000000000" pitchFamily="2" charset="0"/>
              <a:cs typeface="Verdana"/>
            </a:endParaRPr>
          </a:p>
          <a:p>
            <a:pPr marR="5080" algn="just">
              <a:lnSpc>
                <a:spcPts val="1080"/>
              </a:lnSpc>
            </a:pPr>
            <a:r>
              <a:rPr lang="en-US" sz="950" b="0" i="0" dirty="0">
                <a:solidFill>
                  <a:srgbClr val="3C3C3B"/>
                </a:solidFill>
                <a:effectLst/>
                <a:latin typeface="Montserrat" panose="00000500000000000000" pitchFamily="2" charset="0"/>
              </a:rPr>
              <a:t>Sandy loam</a:t>
            </a:r>
            <a:r>
              <a:rPr lang="en-US" sz="950" dirty="0">
                <a:solidFill>
                  <a:srgbClr val="3C3C3B"/>
                </a:solidFill>
                <a:latin typeface="Montserrat" panose="00000500000000000000" pitchFamily="2" charset="0"/>
              </a:rPr>
              <a:t>.</a:t>
            </a:r>
          </a:p>
          <a:p>
            <a:pPr marR="5080" algn="just">
              <a:lnSpc>
                <a:spcPts val="108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5" dirty="0">
                <a:solidFill>
                  <a:srgbClr val="3C3C3B"/>
                </a:solidFill>
                <a:latin typeface="Montserrat" panose="00000500000000000000" pitchFamily="2" charset="0"/>
                <a:cs typeface="Verdana"/>
              </a:rPr>
              <a:t>Vineyards:</a:t>
            </a:r>
          </a:p>
          <a:p>
            <a:pPr algn="just">
              <a:lnSpc>
                <a:spcPct val="100000"/>
              </a:lnSpc>
            </a:pPr>
            <a:r>
              <a:rPr lang="en-US" sz="950" b="0" i="0" dirty="0">
                <a:solidFill>
                  <a:srgbClr val="3C3C3B"/>
                </a:solidFill>
                <a:effectLst/>
                <a:latin typeface="Montserrat" panose="00000500000000000000" pitchFamily="2" charset="0"/>
              </a:rPr>
              <a:t>Our vineyards are in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at the foot of the Andes at 4,000 ft /1.200 mts altitude. Thanks to the dryness of the area and its phylloxera-resistant sandy soil, farming organically at Domaine Bousquet from day one was both possible and smart. The three main factors differentiating this virgin vineyard and its terroir are: the near constant breezes from the Andes to the west which help mitigate heat-stress in this desert-like climate, with its huge day/night temperature differentials, the sandy soils result in low fertility for desirable vine stress and yet are permeable for good drainage. The prevalence of groundwater, with rainfall averaging a scant 8-inches / 20 cm or less per year, from Andes snowmelt is vital to irrigate the vines drop-by-drop. In addition to the unique terroir- roots of organically-grown plants penetrate deeper, absorbing trace minerals that give wines their authentic local taste. Organic farming is healthier for the environment and, vitally, for the people who tend the vines.</a:t>
            </a:r>
          </a:p>
          <a:p>
            <a:pPr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10" dirty="0">
                <a:solidFill>
                  <a:srgbClr val="3C3C3B"/>
                </a:solidFill>
                <a:latin typeface="Montserrat" panose="00000500000000000000" pitchFamily="2" charset="0"/>
                <a:cs typeface="Verdana"/>
              </a:rPr>
              <a:t>Winemaking:</a:t>
            </a:r>
            <a:endParaRPr lang="en-US"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The grapes, sourced from the </a:t>
            </a:r>
            <a:r>
              <a:rPr lang="en-US" sz="950" b="0" i="0" dirty="0" err="1">
                <a:solidFill>
                  <a:srgbClr val="3C3C3B"/>
                </a:solidFill>
                <a:effectLst/>
                <a:latin typeface="Montserrat" panose="00000500000000000000" pitchFamily="2" charset="0"/>
              </a:rPr>
              <a:t>Uco</a:t>
            </a:r>
            <a:r>
              <a:rPr lang="en-US" sz="950" b="0" i="0" dirty="0">
                <a:solidFill>
                  <a:srgbClr val="3C3C3B"/>
                </a:solidFill>
                <a:effectLst/>
                <a:latin typeface="Montserrat" panose="00000500000000000000" pitchFamily="2" charset="0"/>
              </a:rPr>
              <a:t> Valley are harvested early in the morning to preserve the freshness of the fruit. They are then fermented in stainless steel with selected yeasts at a maximum temperature of 15°C/59°F for 20 days.  Un-oaked, to highlight the fruit and its varietal expression.</a:t>
            </a:r>
          </a:p>
          <a:p>
            <a:pPr marR="5080" algn="just">
              <a:lnSpc>
                <a:spcPct val="100000"/>
              </a:lnSpc>
            </a:pPr>
            <a:endParaRPr lang="en-US" sz="950" dirty="0">
              <a:solidFill>
                <a:srgbClr val="3C3C3B"/>
              </a:solidFill>
              <a:latin typeface="Montserrat" panose="00000500000000000000" pitchFamily="2" charset="0"/>
              <a:cs typeface="Verdana"/>
            </a:endParaRPr>
          </a:p>
          <a:p>
            <a:pPr algn="just">
              <a:lnSpc>
                <a:spcPct val="100000"/>
              </a:lnSpc>
            </a:pPr>
            <a:r>
              <a:rPr lang="en-US" sz="950" b="1" spc="30" dirty="0">
                <a:solidFill>
                  <a:srgbClr val="3C3C3B"/>
                </a:solidFill>
                <a:latin typeface="Montserrat" panose="00000500000000000000" pitchFamily="2" charset="0"/>
                <a:cs typeface="Verdana"/>
              </a:rPr>
              <a:t>Technica</a:t>
            </a:r>
            <a:r>
              <a:rPr lang="en-US" sz="950" b="1" spc="10" dirty="0">
                <a:solidFill>
                  <a:srgbClr val="3C3C3B"/>
                </a:solidFill>
                <a:latin typeface="Montserrat" panose="00000500000000000000" pitchFamily="2" charset="0"/>
                <a:cs typeface="Verdana"/>
              </a:rPr>
              <a:t>l</a:t>
            </a:r>
            <a:r>
              <a:rPr lang="en-US" sz="950" b="1" spc="-90" dirty="0">
                <a:solidFill>
                  <a:srgbClr val="3C3C3B"/>
                </a:solidFill>
                <a:latin typeface="Montserrat" panose="00000500000000000000" pitchFamily="2" charset="0"/>
                <a:cs typeface="Verdana"/>
              </a:rPr>
              <a:t> </a:t>
            </a:r>
            <a:r>
              <a:rPr lang="en-US" sz="950" b="1" spc="-40" dirty="0">
                <a:solidFill>
                  <a:srgbClr val="3C3C3B"/>
                </a:solidFill>
                <a:latin typeface="Montserrat" panose="00000500000000000000" pitchFamily="2" charset="0"/>
                <a:cs typeface="Verdana"/>
              </a:rPr>
              <a:t>Data:</a:t>
            </a:r>
          </a:p>
          <a:p>
            <a:pPr algn="just"/>
            <a:r>
              <a:rPr lang="en-US" sz="950" spc="-25" dirty="0">
                <a:solidFill>
                  <a:srgbClr val="3C3C3B"/>
                </a:solidFill>
                <a:latin typeface="Montserrat" panose="00000500000000000000" pitchFamily="2" charset="0"/>
                <a:cs typeface="Verdana"/>
              </a:rPr>
              <a:t>Varietal: </a:t>
            </a:r>
            <a:r>
              <a:rPr lang="fr-FR" sz="950" b="0" i="0" dirty="0">
                <a:solidFill>
                  <a:srgbClr val="3C3C3B"/>
                </a:solidFill>
                <a:effectLst/>
                <a:latin typeface="Montserrat" panose="00000500000000000000" pitchFamily="2" charset="0"/>
              </a:rPr>
              <a:t>100% Chardonnay </a:t>
            </a:r>
          </a:p>
          <a:p>
            <a:pPr algn="just"/>
            <a:r>
              <a:rPr lang="en-US" sz="950" spc="-5" dirty="0">
                <a:solidFill>
                  <a:srgbClr val="3C3C3B"/>
                </a:solidFill>
                <a:latin typeface="Montserrat" panose="00000500000000000000" pitchFamily="2" charset="0"/>
                <a:cs typeface="Verdana"/>
              </a:rPr>
              <a:t>Alcohol: </a:t>
            </a:r>
            <a:r>
              <a:rPr lang="es-419" sz="950" i="0" dirty="0">
                <a:solidFill>
                  <a:srgbClr val="3C3C3B"/>
                </a:solidFill>
                <a:effectLst/>
                <a:latin typeface="Montserrat" panose="00000500000000000000" pitchFamily="2" charset="0"/>
              </a:rPr>
              <a:t>13%</a:t>
            </a:r>
          </a:p>
          <a:p>
            <a:pPr algn="just"/>
            <a:r>
              <a:rPr lang="en-US" sz="950" spc="20" dirty="0">
                <a:solidFill>
                  <a:srgbClr val="3C3C3B"/>
                </a:solidFill>
                <a:latin typeface="Montserrat" panose="00000500000000000000" pitchFamily="2" charset="0"/>
                <a:cs typeface="Verdana"/>
              </a:rPr>
              <a:t>Residua</a:t>
            </a:r>
            <a:r>
              <a:rPr lang="en-US" sz="950" spc="5" dirty="0">
                <a:solidFill>
                  <a:srgbClr val="3C3C3B"/>
                </a:solidFill>
                <a:latin typeface="Montserrat" panose="00000500000000000000" pitchFamily="2" charset="0"/>
                <a:cs typeface="Verdana"/>
              </a:rPr>
              <a:t>l</a:t>
            </a:r>
            <a:r>
              <a:rPr lang="en-US" sz="950" spc="-70" dirty="0">
                <a:solidFill>
                  <a:srgbClr val="3C3C3B"/>
                </a:solidFill>
                <a:latin typeface="Montserrat" panose="00000500000000000000" pitchFamily="2" charset="0"/>
                <a:cs typeface="Verdana"/>
              </a:rPr>
              <a:t> </a:t>
            </a:r>
            <a:r>
              <a:rPr lang="en-US" sz="950" spc="-35" dirty="0">
                <a:solidFill>
                  <a:srgbClr val="3C3C3B"/>
                </a:solidFill>
                <a:latin typeface="Montserrat" panose="00000500000000000000" pitchFamily="2" charset="0"/>
                <a:cs typeface="Verdana"/>
              </a:rPr>
              <a:t>Sugar</a:t>
            </a:r>
            <a:r>
              <a:rPr lang="es-419" sz="950" spc="-35" dirty="0">
                <a:solidFill>
                  <a:srgbClr val="3C3C3B"/>
                </a:solidFill>
                <a:latin typeface="Montserrat" panose="00000500000000000000" pitchFamily="2" charset="0"/>
                <a:cs typeface="Verdana"/>
              </a:rPr>
              <a:t>: 1,76</a:t>
            </a:r>
            <a:endParaRPr lang="es-419" sz="950" b="0" i="0" dirty="0">
              <a:solidFill>
                <a:srgbClr val="3C3C3B"/>
              </a:solidFill>
              <a:effectLst/>
              <a:latin typeface="Montserrat" panose="00000500000000000000" pitchFamily="2" charset="0"/>
            </a:endParaRPr>
          </a:p>
          <a:p>
            <a:pPr algn="just"/>
            <a:r>
              <a:rPr lang="en-US" sz="950" spc="20" dirty="0">
                <a:solidFill>
                  <a:srgbClr val="3C3C3B"/>
                </a:solidFill>
                <a:latin typeface="Montserrat" panose="00000500000000000000" pitchFamily="2" charset="0"/>
                <a:cs typeface="Verdana"/>
              </a:rPr>
              <a:t>Acidit</a:t>
            </a:r>
            <a:r>
              <a:rPr lang="en-US" sz="950" spc="15" dirty="0">
                <a:solidFill>
                  <a:srgbClr val="3C3C3B"/>
                </a:solidFill>
                <a:latin typeface="Montserrat" panose="00000500000000000000" pitchFamily="2" charset="0"/>
                <a:cs typeface="Verdana"/>
              </a:rPr>
              <a:t>y</a:t>
            </a:r>
            <a:r>
              <a:rPr lang="en-US" sz="950" spc="-70" dirty="0">
                <a:solidFill>
                  <a:srgbClr val="3C3C3B"/>
                </a:solidFill>
                <a:latin typeface="Montserrat" panose="00000500000000000000" pitchFamily="2" charset="0"/>
                <a:cs typeface="Verdana"/>
              </a:rPr>
              <a:t> </a:t>
            </a:r>
            <a:r>
              <a:rPr lang="en-US" sz="950" spc="-135" dirty="0">
                <a:solidFill>
                  <a:srgbClr val="3C3C3B"/>
                </a:solidFill>
                <a:latin typeface="Montserrat" panose="00000500000000000000" pitchFamily="2" charset="0"/>
                <a:cs typeface="Verdana"/>
              </a:rPr>
              <a:t>/</a:t>
            </a:r>
            <a:r>
              <a:rPr lang="en-US" sz="950" spc="-70" dirty="0">
                <a:solidFill>
                  <a:srgbClr val="3C3C3B"/>
                </a:solidFill>
                <a:latin typeface="Montserrat" panose="00000500000000000000" pitchFamily="2" charset="0"/>
                <a:cs typeface="Verdana"/>
              </a:rPr>
              <a:t> </a:t>
            </a:r>
            <a:r>
              <a:rPr lang="en-US" sz="950" spc="105" dirty="0">
                <a:solidFill>
                  <a:srgbClr val="3C3C3B"/>
                </a:solidFill>
                <a:latin typeface="Montserrat" panose="00000500000000000000" pitchFamily="2" charset="0"/>
                <a:cs typeface="Verdana"/>
              </a:rPr>
              <a:t>PH</a:t>
            </a:r>
            <a:r>
              <a:rPr lang="es-419" sz="950" spc="105" dirty="0">
                <a:solidFill>
                  <a:srgbClr val="3C3C3B"/>
                </a:solidFill>
                <a:latin typeface="Montserrat" panose="00000500000000000000" pitchFamily="2" charset="0"/>
                <a:cs typeface="Verdana"/>
              </a:rPr>
              <a:t>: </a:t>
            </a:r>
            <a:r>
              <a:rPr lang="es-419" sz="950" b="0" i="0" dirty="0">
                <a:solidFill>
                  <a:srgbClr val="3C3C3B"/>
                </a:solidFill>
                <a:effectLst/>
                <a:latin typeface="Montserrat" panose="00000500000000000000" pitchFamily="2" charset="0"/>
              </a:rPr>
              <a:t>5.55/3.30</a:t>
            </a:r>
          </a:p>
          <a:p>
            <a:pPr algn="just"/>
            <a:endParaRPr lang="es-419" sz="950" spc="10" dirty="0">
              <a:solidFill>
                <a:srgbClr val="3C3C3B"/>
              </a:solidFill>
              <a:latin typeface="Montserrat" panose="00000500000000000000" pitchFamily="2" charset="0"/>
              <a:cs typeface="Verdana"/>
            </a:endParaRPr>
          </a:p>
          <a:p>
            <a:pPr algn="just">
              <a:lnSpc>
                <a:spcPct val="100000"/>
              </a:lnSpc>
            </a:pPr>
            <a:r>
              <a:rPr lang="es-419" sz="950" b="1" spc="10" dirty="0" err="1">
                <a:solidFill>
                  <a:srgbClr val="3C3C3B"/>
                </a:solidFill>
                <a:latin typeface="Montserrat" panose="00000500000000000000" pitchFamily="2" charset="0"/>
                <a:cs typeface="Verdana"/>
              </a:rPr>
              <a:t>Tastin</a:t>
            </a:r>
            <a:r>
              <a:rPr lang="es-419" sz="950" b="1" dirty="0" err="1">
                <a:solidFill>
                  <a:srgbClr val="3C3C3B"/>
                </a:solidFill>
                <a:latin typeface="Montserrat" panose="00000500000000000000" pitchFamily="2" charset="0"/>
                <a:cs typeface="Verdana"/>
              </a:rPr>
              <a:t>g</a:t>
            </a:r>
            <a:r>
              <a:rPr lang="es-419" sz="950" b="1" spc="-90" dirty="0">
                <a:solidFill>
                  <a:srgbClr val="3C3C3B"/>
                </a:solidFill>
                <a:latin typeface="Montserrat" panose="00000500000000000000" pitchFamily="2" charset="0"/>
                <a:cs typeface="Verdana"/>
              </a:rPr>
              <a:t> </a:t>
            </a:r>
            <a:r>
              <a:rPr lang="es-419" sz="950" b="1" spc="-25" dirty="0">
                <a:solidFill>
                  <a:srgbClr val="3C3C3B"/>
                </a:solidFill>
                <a:latin typeface="Montserrat" panose="00000500000000000000" pitchFamily="2" charset="0"/>
                <a:cs typeface="Verdana"/>
              </a:rPr>
              <a:t>Notes:</a:t>
            </a:r>
            <a:endParaRPr lang="es-419" sz="950" b="1" dirty="0">
              <a:solidFill>
                <a:srgbClr val="3C3C3B"/>
              </a:solidFill>
              <a:latin typeface="Montserrat" panose="00000500000000000000" pitchFamily="2" charset="0"/>
              <a:cs typeface="Verdana"/>
            </a:endParaRPr>
          </a:p>
          <a:p>
            <a:pPr marR="5080" algn="just">
              <a:lnSpc>
                <a:spcPct val="100000"/>
              </a:lnSpc>
            </a:pPr>
            <a:r>
              <a:rPr lang="en-US" sz="950" b="0" i="0" dirty="0">
                <a:solidFill>
                  <a:srgbClr val="3C3C3B"/>
                </a:solidFill>
                <a:effectLst/>
                <a:latin typeface="Montserrat" panose="00000500000000000000" pitchFamily="2" charset="0"/>
              </a:rPr>
              <a:t>Light yellow with green shades. On the nose, it presents aromas of tropical fruits with citrus and floral notes. The palate shows concentrated notes of peach and green apple with fresh acidity. </a:t>
            </a:r>
          </a:p>
          <a:p>
            <a:pPr marR="5080" algn="just">
              <a:lnSpc>
                <a:spcPct val="100000"/>
              </a:lnSpc>
            </a:pPr>
            <a:endParaRPr lang="en-US" sz="950" dirty="0">
              <a:solidFill>
                <a:srgbClr val="3C3C3B"/>
              </a:solidFill>
              <a:latin typeface="Montserrat" panose="00000500000000000000" pitchFamily="2" charset="0"/>
            </a:endParaRPr>
          </a:p>
          <a:p>
            <a:pPr marR="5080" algn="just">
              <a:lnSpc>
                <a:spcPct val="100000"/>
              </a:lnSpc>
            </a:pPr>
            <a:r>
              <a:rPr lang="en-US" sz="950" b="1" i="0" u="none" strike="noStrike" dirty="0">
                <a:solidFill>
                  <a:srgbClr val="3C3C3B"/>
                </a:solidFill>
                <a:effectLst/>
                <a:latin typeface="Montserrat" panose="00000500000000000000" pitchFamily="2" charset="0"/>
              </a:rPr>
              <a:t>Pairing:</a:t>
            </a:r>
          </a:p>
          <a:p>
            <a:pPr marR="5080" algn="just">
              <a:lnSpc>
                <a:spcPct val="100000"/>
              </a:lnSpc>
            </a:pPr>
            <a:r>
              <a:rPr lang="en-US" sz="950" b="0" i="0" dirty="0">
                <a:solidFill>
                  <a:srgbClr val="3C3C3B"/>
                </a:solidFill>
                <a:effectLst/>
                <a:latin typeface="Montserrat" panose="00000500000000000000" pitchFamily="2" charset="0"/>
              </a:rPr>
              <a:t>Ideal as an aperitif or with seafood, fish and goat cheeses. Serve between 8°C/46°F and 10°C/50°F.</a:t>
            </a:r>
          </a:p>
          <a:p>
            <a:pPr marR="5080" algn="just">
              <a:lnSpc>
                <a:spcPct val="100000"/>
              </a:lnSpc>
            </a:pPr>
            <a:br>
              <a:rPr lang="en-US" sz="950" dirty="0">
                <a:solidFill>
                  <a:srgbClr val="3C3C3B"/>
                </a:solidFill>
                <a:latin typeface="Montserrat" panose="00000500000000000000" pitchFamily="2" charset="0"/>
              </a:rPr>
            </a:br>
            <a:endParaRPr lang="es-419" sz="950" dirty="0">
              <a:solidFill>
                <a:srgbClr val="3C3C3B"/>
              </a:solidFill>
              <a:latin typeface="Montserrat" panose="00000500000000000000" pitchFamily="2" charset="0"/>
            </a:endParaRPr>
          </a:p>
        </p:txBody>
      </p:sp>
      <p:sp>
        <p:nvSpPr>
          <p:cNvPr id="9" name="Oval 8">
            <a:extLst>
              <a:ext uri="{FF2B5EF4-FFF2-40B4-BE49-F238E27FC236}">
                <a16:creationId xmlns:a16="http://schemas.microsoft.com/office/drawing/2014/main" id="{A8199F40-601D-1366-1BFC-BABFB5386D5A}"/>
              </a:ext>
            </a:extLst>
          </p:cNvPr>
          <p:cNvSpPr/>
          <p:nvPr/>
        </p:nvSpPr>
        <p:spPr>
          <a:xfrm>
            <a:off x="-1327150" y="209884"/>
            <a:ext cx="762000" cy="7620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R" sz="1600" dirty="0"/>
              <a:t>EUR</a:t>
            </a:r>
          </a:p>
        </p:txBody>
      </p:sp>
    </p:spTree>
    <p:extLst>
      <p:ext uri="{BB962C8B-B14F-4D97-AF65-F5344CB8AC3E}">
        <p14:creationId xmlns:p14="http://schemas.microsoft.com/office/powerpoint/2010/main" val="25242773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B3B3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1182</TotalTime>
  <Words>5061</Words>
  <Application>Microsoft Macintosh PowerPoint</Application>
  <PresentationFormat>Custom</PresentationFormat>
  <Paragraphs>360</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Montserrat</vt:lpstr>
      <vt:lpstr>Tahoma</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de fichas tecnicas-RV00</dc:title>
  <dc:creator>telmaminuzzister@gmail.com</dc:creator>
  <cp:lastModifiedBy>Microsoft Office User</cp:lastModifiedBy>
  <cp:revision>36</cp:revision>
  <dcterms:created xsi:type="dcterms:W3CDTF">2023-09-08T14:54:30Z</dcterms:created>
  <dcterms:modified xsi:type="dcterms:W3CDTF">2024-01-10T21:39:31Z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2023-09-07T00:00:00Z</vt:filetime>
  </property>
  <property fmtid="{D5CDD505-2E9C-101B-9397-08002B2CF9AE}" pid="3" name="Creator">
    <vt:lpwstr>Adobe Illustrator 26.4 (Windows)</vt:lpwstr>
  </property>
  <property fmtid="{D5CDD505-2E9C-101B-9397-08002B2CF9AE}" pid="4" name="LastSaved">
    <vt:filetime>2023-09-08T00:00:00Z</vt:filetime>
  </property>
</Properties>
</file>